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083636-A0B9-4E25-975C-5F0EE57D542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2C7FD866-45A9-41E4-A5E3-FBA119E5CAD8}">
      <dgm:prSet phldrT="[Text]"/>
      <dgm:spPr/>
      <dgm:t>
        <a:bodyPr/>
        <a:lstStyle/>
        <a:p>
          <a:r>
            <a:rPr lang="en-US" dirty="0" smtClean="0"/>
            <a:t>Personal</a:t>
          </a:r>
          <a:endParaRPr lang="en-US" dirty="0"/>
        </a:p>
      </dgm:t>
    </dgm:pt>
    <dgm:pt modelId="{CC96DAE5-D3EE-4D31-952D-F1F33961B776}" type="parTrans" cxnId="{AE3FB4B2-2D5B-440F-928A-C866F7E24966}">
      <dgm:prSet/>
      <dgm:spPr/>
      <dgm:t>
        <a:bodyPr/>
        <a:lstStyle/>
        <a:p>
          <a:endParaRPr lang="en-US"/>
        </a:p>
      </dgm:t>
    </dgm:pt>
    <dgm:pt modelId="{28347499-5F57-434A-AF27-16231BBBCFC4}" type="sibTrans" cxnId="{AE3FB4B2-2D5B-440F-928A-C866F7E24966}">
      <dgm:prSet/>
      <dgm:spPr/>
      <dgm:t>
        <a:bodyPr/>
        <a:lstStyle/>
        <a:p>
          <a:endParaRPr lang="en-US"/>
        </a:p>
      </dgm:t>
    </dgm:pt>
    <dgm:pt modelId="{B570C350-0E36-4768-9921-2FD53E9BD44C}">
      <dgm:prSet phldrT="[Text]"/>
      <dgm:spPr/>
      <dgm:t>
        <a:bodyPr/>
        <a:lstStyle/>
        <a:p>
          <a:r>
            <a:rPr lang="en-US" dirty="0" smtClean="0"/>
            <a:t>Caused by carelessness</a:t>
          </a:r>
          <a:endParaRPr lang="en-US" dirty="0"/>
        </a:p>
      </dgm:t>
    </dgm:pt>
    <dgm:pt modelId="{B36BD6F5-94E8-466F-B148-7021249EE449}" type="parTrans" cxnId="{160A95BA-85B5-4E8A-92F5-83EAFC5080B1}">
      <dgm:prSet/>
      <dgm:spPr/>
      <dgm:t>
        <a:bodyPr/>
        <a:lstStyle/>
        <a:p>
          <a:endParaRPr lang="en-US"/>
        </a:p>
      </dgm:t>
    </dgm:pt>
    <dgm:pt modelId="{EFDD2B23-71A1-402D-9518-25AE1E4865FB}" type="sibTrans" cxnId="{160A95BA-85B5-4E8A-92F5-83EAFC5080B1}">
      <dgm:prSet/>
      <dgm:spPr/>
      <dgm:t>
        <a:bodyPr/>
        <a:lstStyle/>
        <a:p>
          <a:endParaRPr lang="en-US"/>
        </a:p>
      </dgm:t>
    </dgm:pt>
    <dgm:pt modelId="{785C0CEA-9EE5-4CF3-AB8F-52C2002705CF}">
      <dgm:prSet phldrT="[Text]"/>
      <dgm:spPr/>
      <dgm:t>
        <a:bodyPr/>
        <a:lstStyle/>
        <a:p>
          <a:r>
            <a:rPr lang="en-US" dirty="0" smtClean="0"/>
            <a:t>Never discussed in conclusion</a:t>
          </a:r>
          <a:endParaRPr lang="en-US" dirty="0"/>
        </a:p>
      </dgm:t>
    </dgm:pt>
    <dgm:pt modelId="{4D90F3D5-AE5A-483E-B67F-CDA65C6A0465}" type="parTrans" cxnId="{59AA3BA6-D9E8-415E-A9AA-915167B6BC32}">
      <dgm:prSet/>
      <dgm:spPr/>
      <dgm:t>
        <a:bodyPr/>
        <a:lstStyle/>
        <a:p>
          <a:endParaRPr lang="en-US"/>
        </a:p>
      </dgm:t>
    </dgm:pt>
    <dgm:pt modelId="{0D53421B-A5DA-493F-BF5C-616370B50539}" type="sibTrans" cxnId="{59AA3BA6-D9E8-415E-A9AA-915167B6BC32}">
      <dgm:prSet/>
      <dgm:spPr/>
      <dgm:t>
        <a:bodyPr/>
        <a:lstStyle/>
        <a:p>
          <a:endParaRPr lang="en-US"/>
        </a:p>
      </dgm:t>
    </dgm:pt>
    <dgm:pt modelId="{B18B1B60-7138-41E8-83E8-E6A721044674}">
      <dgm:prSet phldrT="[Text]"/>
      <dgm:spPr/>
      <dgm:t>
        <a:bodyPr/>
        <a:lstStyle/>
        <a:p>
          <a:r>
            <a:rPr lang="en-US" dirty="0" smtClean="0"/>
            <a:t>Systematic</a:t>
          </a:r>
          <a:endParaRPr lang="en-US" dirty="0"/>
        </a:p>
      </dgm:t>
    </dgm:pt>
    <dgm:pt modelId="{070810C9-F998-4675-BF80-9E4257B8F1A3}" type="parTrans" cxnId="{B927F4C8-BA56-4087-911B-B74965CA57BF}">
      <dgm:prSet/>
      <dgm:spPr/>
      <dgm:t>
        <a:bodyPr/>
        <a:lstStyle/>
        <a:p>
          <a:endParaRPr lang="en-US"/>
        </a:p>
      </dgm:t>
    </dgm:pt>
    <dgm:pt modelId="{910B08F1-A754-4954-A90D-DDE9CDFF78A7}" type="sibTrans" cxnId="{B927F4C8-BA56-4087-911B-B74965CA57BF}">
      <dgm:prSet/>
      <dgm:spPr/>
      <dgm:t>
        <a:bodyPr/>
        <a:lstStyle/>
        <a:p>
          <a:endParaRPr lang="en-US"/>
        </a:p>
      </dgm:t>
    </dgm:pt>
    <dgm:pt modelId="{29172788-30D8-4DBD-99F8-2A909EF9140A}">
      <dgm:prSet phldrT="[Text]"/>
      <dgm:spPr/>
      <dgm:t>
        <a:bodyPr/>
        <a:lstStyle/>
        <a:p>
          <a:r>
            <a:rPr lang="en-US" dirty="0" smtClean="0"/>
            <a:t>Reproducible inaccuracy</a:t>
          </a:r>
          <a:endParaRPr lang="en-US" dirty="0"/>
        </a:p>
      </dgm:t>
    </dgm:pt>
    <dgm:pt modelId="{BF10C654-8F26-437F-8EB7-15069F8CA533}" type="parTrans" cxnId="{340ADA02-4F82-4E25-ACB2-5C52B0666051}">
      <dgm:prSet/>
      <dgm:spPr/>
      <dgm:t>
        <a:bodyPr/>
        <a:lstStyle/>
        <a:p>
          <a:endParaRPr lang="en-US"/>
        </a:p>
      </dgm:t>
    </dgm:pt>
    <dgm:pt modelId="{909B6C06-869B-4A62-8563-471A5BF44F9D}" type="sibTrans" cxnId="{340ADA02-4F82-4E25-ACB2-5C52B0666051}">
      <dgm:prSet/>
      <dgm:spPr/>
      <dgm:t>
        <a:bodyPr/>
        <a:lstStyle/>
        <a:p>
          <a:endParaRPr lang="en-US"/>
        </a:p>
      </dgm:t>
    </dgm:pt>
    <dgm:pt modelId="{C4B9C389-316D-4030-BB13-2233BA7EF357}">
      <dgm:prSet phldrT="[Text]"/>
      <dgm:spPr/>
      <dgm:t>
        <a:bodyPr/>
        <a:lstStyle/>
        <a:p>
          <a:r>
            <a:rPr lang="en-US" dirty="0" smtClean="0"/>
            <a:t>Caused by an instrument or other factor that can be corrected</a:t>
          </a:r>
          <a:endParaRPr lang="en-US" dirty="0"/>
        </a:p>
      </dgm:t>
    </dgm:pt>
    <dgm:pt modelId="{4A196428-1529-4076-89E7-262FA3B2D567}" type="parTrans" cxnId="{A9077F85-7AF0-4FBE-8535-F9CC3DFAE562}">
      <dgm:prSet/>
      <dgm:spPr/>
      <dgm:t>
        <a:bodyPr/>
        <a:lstStyle/>
        <a:p>
          <a:endParaRPr lang="en-US"/>
        </a:p>
      </dgm:t>
    </dgm:pt>
    <dgm:pt modelId="{11C62A0A-48FC-4960-BFE8-E0E88FFF9661}" type="sibTrans" cxnId="{A9077F85-7AF0-4FBE-8535-F9CC3DFAE562}">
      <dgm:prSet/>
      <dgm:spPr/>
      <dgm:t>
        <a:bodyPr/>
        <a:lstStyle/>
        <a:p>
          <a:endParaRPr lang="en-US"/>
        </a:p>
      </dgm:t>
    </dgm:pt>
    <dgm:pt modelId="{C57C9726-CB73-4F62-AB6C-437BD8EBB20B}">
      <dgm:prSet phldrT="[Text]"/>
      <dgm:spPr/>
      <dgm:t>
        <a:bodyPr/>
        <a:lstStyle/>
        <a:p>
          <a:r>
            <a:rPr lang="en-US" dirty="0" smtClean="0"/>
            <a:t>Random</a:t>
          </a:r>
          <a:endParaRPr lang="en-US" dirty="0"/>
        </a:p>
      </dgm:t>
    </dgm:pt>
    <dgm:pt modelId="{30187E4F-7BCA-49BD-8888-870D0095B119}" type="parTrans" cxnId="{16F12633-3596-4CAF-ABD5-539CFD8C9B2D}">
      <dgm:prSet/>
      <dgm:spPr/>
      <dgm:t>
        <a:bodyPr/>
        <a:lstStyle/>
        <a:p>
          <a:endParaRPr lang="en-US"/>
        </a:p>
      </dgm:t>
    </dgm:pt>
    <dgm:pt modelId="{2FFCD227-3D56-4ABF-92B3-5C5E8D778BBE}" type="sibTrans" cxnId="{16F12633-3596-4CAF-ABD5-539CFD8C9B2D}">
      <dgm:prSet/>
      <dgm:spPr/>
      <dgm:t>
        <a:bodyPr/>
        <a:lstStyle/>
        <a:p>
          <a:endParaRPr lang="en-US"/>
        </a:p>
      </dgm:t>
    </dgm:pt>
    <dgm:pt modelId="{7A1DB41C-7FED-44DD-BD71-15990EF18613}">
      <dgm:prSet phldrT="[Text]"/>
      <dgm:spPr/>
      <dgm:t>
        <a:bodyPr/>
        <a:lstStyle/>
        <a:p>
          <a:r>
            <a:rPr lang="en-US" dirty="0" smtClean="0"/>
            <a:t>Unpredictable, unknown variations</a:t>
          </a:r>
          <a:endParaRPr lang="en-US" dirty="0"/>
        </a:p>
      </dgm:t>
    </dgm:pt>
    <dgm:pt modelId="{1304E0A7-99B2-4CDA-A829-69CBE415E458}" type="parTrans" cxnId="{966D5D7D-9F96-4F1A-B660-D238A3AA4C4D}">
      <dgm:prSet/>
      <dgm:spPr/>
      <dgm:t>
        <a:bodyPr/>
        <a:lstStyle/>
        <a:p>
          <a:endParaRPr lang="en-US"/>
        </a:p>
      </dgm:t>
    </dgm:pt>
    <dgm:pt modelId="{07E45928-F521-4CCC-9C2E-A12D512EA14B}" type="sibTrans" cxnId="{966D5D7D-9F96-4F1A-B660-D238A3AA4C4D}">
      <dgm:prSet/>
      <dgm:spPr/>
      <dgm:t>
        <a:bodyPr/>
        <a:lstStyle/>
        <a:p>
          <a:endParaRPr lang="en-US"/>
        </a:p>
      </dgm:t>
    </dgm:pt>
    <dgm:pt modelId="{BEBF363D-ACD4-4793-B19C-4BF66FEB3481}">
      <dgm:prSet phldrT="[Text]"/>
      <dgm:spPr/>
      <dgm:t>
        <a:bodyPr/>
        <a:lstStyle/>
        <a:p>
          <a:r>
            <a:rPr lang="en-US" dirty="0" smtClean="0"/>
            <a:t>Cannot be eliminated</a:t>
          </a:r>
          <a:endParaRPr lang="en-US" dirty="0"/>
        </a:p>
      </dgm:t>
    </dgm:pt>
    <dgm:pt modelId="{44EC01ED-21CC-45E9-8968-08E23228F48B}" type="parTrans" cxnId="{2FDAFC97-AC33-4FD1-904F-862C1B43F654}">
      <dgm:prSet/>
      <dgm:spPr/>
      <dgm:t>
        <a:bodyPr/>
        <a:lstStyle/>
        <a:p>
          <a:endParaRPr lang="en-US"/>
        </a:p>
      </dgm:t>
    </dgm:pt>
    <dgm:pt modelId="{F03B9710-6E23-404B-BD9C-6FBB9C5DD691}" type="sibTrans" cxnId="{2FDAFC97-AC33-4FD1-904F-862C1B43F654}">
      <dgm:prSet/>
      <dgm:spPr/>
      <dgm:t>
        <a:bodyPr/>
        <a:lstStyle/>
        <a:p>
          <a:endParaRPr lang="en-US"/>
        </a:p>
      </dgm:t>
    </dgm:pt>
    <dgm:pt modelId="{33DB3956-0A43-4826-8A6F-2A84DDFA1055}">
      <dgm:prSet phldrT="[Text]"/>
      <dgm:spPr/>
      <dgm:t>
        <a:bodyPr/>
        <a:lstStyle/>
        <a:p>
          <a:r>
            <a:rPr lang="en-US" dirty="0" smtClean="0"/>
            <a:t>Experiment should be redone</a:t>
          </a:r>
          <a:endParaRPr lang="en-US" dirty="0"/>
        </a:p>
      </dgm:t>
    </dgm:pt>
    <dgm:pt modelId="{7FC38A44-90E9-464B-A091-C4650B96C68E}" type="parTrans" cxnId="{E51C68A3-F377-4AA2-BB1F-E6BA3C909E13}">
      <dgm:prSet/>
      <dgm:spPr/>
      <dgm:t>
        <a:bodyPr/>
        <a:lstStyle/>
        <a:p>
          <a:endParaRPr lang="en-US"/>
        </a:p>
      </dgm:t>
    </dgm:pt>
    <dgm:pt modelId="{1A6792D3-8D7A-4D3D-96A4-345825F12E23}" type="sibTrans" cxnId="{E51C68A3-F377-4AA2-BB1F-E6BA3C909E13}">
      <dgm:prSet/>
      <dgm:spPr/>
      <dgm:t>
        <a:bodyPr/>
        <a:lstStyle/>
        <a:p>
          <a:endParaRPr lang="en-US"/>
        </a:p>
      </dgm:t>
    </dgm:pt>
    <dgm:pt modelId="{C88CACFC-966C-41C3-AADA-40A836F6661B}">
      <dgm:prSet phldrT="[Text]"/>
      <dgm:spPr/>
      <dgm:t>
        <a:bodyPr/>
        <a:lstStyle/>
        <a:p>
          <a:r>
            <a:rPr lang="en-US" dirty="0" smtClean="0"/>
            <a:t>All error is in the same direction</a:t>
          </a:r>
          <a:endParaRPr lang="en-US" dirty="0"/>
        </a:p>
      </dgm:t>
    </dgm:pt>
    <dgm:pt modelId="{FAF9F45A-D34B-4106-BCE2-C0A0D20673EF}" type="parTrans" cxnId="{E80F6FFA-5F57-4697-8C87-2379DDED42C2}">
      <dgm:prSet/>
      <dgm:spPr/>
      <dgm:t>
        <a:bodyPr/>
        <a:lstStyle/>
        <a:p>
          <a:endParaRPr lang="en-US"/>
        </a:p>
      </dgm:t>
    </dgm:pt>
    <dgm:pt modelId="{A204F307-7FB7-4484-BF76-1EE4AC5EE514}" type="sibTrans" cxnId="{E80F6FFA-5F57-4697-8C87-2379DDED42C2}">
      <dgm:prSet/>
      <dgm:spPr/>
      <dgm:t>
        <a:bodyPr/>
        <a:lstStyle/>
        <a:p>
          <a:endParaRPr lang="en-US"/>
        </a:p>
      </dgm:t>
    </dgm:pt>
    <dgm:pt modelId="{36CC7CE7-218E-454D-9FD3-CE06984FA8EF}">
      <dgm:prSet phldrT="[Text]"/>
      <dgm:spPr/>
      <dgm:t>
        <a:bodyPr/>
        <a:lstStyle/>
        <a:p>
          <a:r>
            <a:rPr lang="en-US" dirty="0" smtClean="0"/>
            <a:t>The experiment should be redone</a:t>
          </a:r>
          <a:endParaRPr lang="en-US" dirty="0"/>
        </a:p>
      </dgm:t>
    </dgm:pt>
    <dgm:pt modelId="{21EF1FF9-E7A2-4E4E-89EC-754B3FC4D2EC}" type="parTrans" cxnId="{68DBA786-4E30-4588-A56C-A5D0B821908E}">
      <dgm:prSet/>
      <dgm:spPr/>
      <dgm:t>
        <a:bodyPr/>
        <a:lstStyle/>
        <a:p>
          <a:endParaRPr lang="en-US"/>
        </a:p>
      </dgm:t>
    </dgm:pt>
    <dgm:pt modelId="{02FF7D74-0B1D-4B24-9EB3-72A764BEF245}" type="sibTrans" cxnId="{68DBA786-4E30-4588-A56C-A5D0B821908E}">
      <dgm:prSet/>
      <dgm:spPr/>
      <dgm:t>
        <a:bodyPr/>
        <a:lstStyle/>
        <a:p>
          <a:endParaRPr lang="en-US"/>
        </a:p>
      </dgm:t>
    </dgm:pt>
    <dgm:pt modelId="{D78F4505-1CA5-4456-A0DD-1BB9A8831876}">
      <dgm:prSet phldrT="[Text]"/>
      <dgm:spPr/>
      <dgm:t>
        <a:bodyPr/>
        <a:lstStyle/>
        <a:p>
          <a:r>
            <a:rPr lang="en-US" dirty="0" smtClean="0"/>
            <a:t>Use statistical analysis to communicate this type of error</a:t>
          </a:r>
          <a:endParaRPr lang="en-US" dirty="0"/>
        </a:p>
      </dgm:t>
    </dgm:pt>
    <dgm:pt modelId="{5B98646B-BFD6-48D9-920C-3CB9D6DEA19C}" type="parTrans" cxnId="{4C82A5E9-6BA1-4520-BBE1-A7207A26EA79}">
      <dgm:prSet/>
      <dgm:spPr/>
      <dgm:t>
        <a:bodyPr/>
        <a:lstStyle/>
        <a:p>
          <a:endParaRPr lang="en-US"/>
        </a:p>
      </dgm:t>
    </dgm:pt>
    <dgm:pt modelId="{BEB4E266-81E6-421D-96AE-360AF97AAB46}" type="sibTrans" cxnId="{4C82A5E9-6BA1-4520-BBE1-A7207A26EA79}">
      <dgm:prSet/>
      <dgm:spPr/>
      <dgm:t>
        <a:bodyPr/>
        <a:lstStyle/>
        <a:p>
          <a:endParaRPr lang="en-US"/>
        </a:p>
      </dgm:t>
    </dgm:pt>
    <dgm:pt modelId="{A3457F94-1842-419B-B3D3-12CAEA00916D}" type="pres">
      <dgm:prSet presAssocID="{60083636-A0B9-4E25-975C-5F0EE57D5421}" presName="Name0" presStyleCnt="0">
        <dgm:presLayoutVars>
          <dgm:dir/>
          <dgm:animLvl val="lvl"/>
          <dgm:resizeHandles val="exact"/>
        </dgm:presLayoutVars>
      </dgm:prSet>
      <dgm:spPr/>
      <dgm:t>
        <a:bodyPr/>
        <a:lstStyle/>
        <a:p>
          <a:endParaRPr lang="en-US"/>
        </a:p>
      </dgm:t>
    </dgm:pt>
    <dgm:pt modelId="{DC3571E2-7FE7-45F5-8D94-0815E763C2C5}" type="pres">
      <dgm:prSet presAssocID="{2C7FD866-45A9-41E4-A5E3-FBA119E5CAD8}" presName="linNode" presStyleCnt="0"/>
      <dgm:spPr/>
    </dgm:pt>
    <dgm:pt modelId="{2E37BABA-60BC-466E-98F3-8E3740449131}" type="pres">
      <dgm:prSet presAssocID="{2C7FD866-45A9-41E4-A5E3-FBA119E5CAD8}" presName="parentText" presStyleLbl="node1" presStyleIdx="0" presStyleCnt="3">
        <dgm:presLayoutVars>
          <dgm:chMax val="1"/>
          <dgm:bulletEnabled val="1"/>
        </dgm:presLayoutVars>
      </dgm:prSet>
      <dgm:spPr/>
      <dgm:t>
        <a:bodyPr/>
        <a:lstStyle/>
        <a:p>
          <a:endParaRPr lang="en-US"/>
        </a:p>
      </dgm:t>
    </dgm:pt>
    <dgm:pt modelId="{7EC73DD7-ACBE-4161-BEDD-42900B4B6E02}" type="pres">
      <dgm:prSet presAssocID="{2C7FD866-45A9-41E4-A5E3-FBA119E5CAD8}" presName="descendantText" presStyleLbl="alignAccFollowNode1" presStyleIdx="0" presStyleCnt="3">
        <dgm:presLayoutVars>
          <dgm:bulletEnabled val="1"/>
        </dgm:presLayoutVars>
      </dgm:prSet>
      <dgm:spPr/>
      <dgm:t>
        <a:bodyPr/>
        <a:lstStyle/>
        <a:p>
          <a:endParaRPr lang="en-US"/>
        </a:p>
      </dgm:t>
    </dgm:pt>
    <dgm:pt modelId="{AAAA3B22-155C-4F4D-82F7-9157A22FC5D6}" type="pres">
      <dgm:prSet presAssocID="{28347499-5F57-434A-AF27-16231BBBCFC4}" presName="sp" presStyleCnt="0"/>
      <dgm:spPr/>
    </dgm:pt>
    <dgm:pt modelId="{B9620CB3-862C-469A-8628-A750287089F6}" type="pres">
      <dgm:prSet presAssocID="{B18B1B60-7138-41E8-83E8-E6A721044674}" presName="linNode" presStyleCnt="0"/>
      <dgm:spPr/>
    </dgm:pt>
    <dgm:pt modelId="{E74715D5-11FE-4105-9293-3B9E843F2C99}" type="pres">
      <dgm:prSet presAssocID="{B18B1B60-7138-41E8-83E8-E6A721044674}" presName="parentText" presStyleLbl="node1" presStyleIdx="1" presStyleCnt="3">
        <dgm:presLayoutVars>
          <dgm:chMax val="1"/>
          <dgm:bulletEnabled val="1"/>
        </dgm:presLayoutVars>
      </dgm:prSet>
      <dgm:spPr/>
      <dgm:t>
        <a:bodyPr/>
        <a:lstStyle/>
        <a:p>
          <a:endParaRPr lang="en-US"/>
        </a:p>
      </dgm:t>
    </dgm:pt>
    <dgm:pt modelId="{F1B39887-DF4D-4902-B348-D8BADD2F4F44}" type="pres">
      <dgm:prSet presAssocID="{B18B1B60-7138-41E8-83E8-E6A721044674}" presName="descendantText" presStyleLbl="alignAccFollowNode1" presStyleIdx="1" presStyleCnt="3">
        <dgm:presLayoutVars>
          <dgm:bulletEnabled val="1"/>
        </dgm:presLayoutVars>
      </dgm:prSet>
      <dgm:spPr/>
      <dgm:t>
        <a:bodyPr/>
        <a:lstStyle/>
        <a:p>
          <a:endParaRPr lang="en-US"/>
        </a:p>
      </dgm:t>
    </dgm:pt>
    <dgm:pt modelId="{B89C6C92-CEA3-45CD-85B2-ADDD52A34599}" type="pres">
      <dgm:prSet presAssocID="{910B08F1-A754-4954-A90D-DDE9CDFF78A7}" presName="sp" presStyleCnt="0"/>
      <dgm:spPr/>
    </dgm:pt>
    <dgm:pt modelId="{8F7FBD08-4835-43B0-A30C-1DE8DCB88BE2}" type="pres">
      <dgm:prSet presAssocID="{C57C9726-CB73-4F62-AB6C-437BD8EBB20B}" presName="linNode" presStyleCnt="0"/>
      <dgm:spPr/>
    </dgm:pt>
    <dgm:pt modelId="{D013C887-D26C-4521-8782-5A13B66F0DEA}" type="pres">
      <dgm:prSet presAssocID="{C57C9726-CB73-4F62-AB6C-437BD8EBB20B}" presName="parentText" presStyleLbl="node1" presStyleIdx="2" presStyleCnt="3">
        <dgm:presLayoutVars>
          <dgm:chMax val="1"/>
          <dgm:bulletEnabled val="1"/>
        </dgm:presLayoutVars>
      </dgm:prSet>
      <dgm:spPr/>
      <dgm:t>
        <a:bodyPr/>
        <a:lstStyle/>
        <a:p>
          <a:endParaRPr lang="en-US"/>
        </a:p>
      </dgm:t>
    </dgm:pt>
    <dgm:pt modelId="{4B1B854F-CBF9-4192-A555-EDDA028E1F04}" type="pres">
      <dgm:prSet presAssocID="{C57C9726-CB73-4F62-AB6C-437BD8EBB20B}" presName="descendantText" presStyleLbl="alignAccFollowNode1" presStyleIdx="2" presStyleCnt="3">
        <dgm:presLayoutVars>
          <dgm:bulletEnabled val="1"/>
        </dgm:presLayoutVars>
      </dgm:prSet>
      <dgm:spPr/>
      <dgm:t>
        <a:bodyPr/>
        <a:lstStyle/>
        <a:p>
          <a:endParaRPr lang="en-US"/>
        </a:p>
      </dgm:t>
    </dgm:pt>
  </dgm:ptLst>
  <dgm:cxnLst>
    <dgm:cxn modelId="{E51C68A3-F377-4AA2-BB1F-E6BA3C909E13}" srcId="{2C7FD866-45A9-41E4-A5E3-FBA119E5CAD8}" destId="{33DB3956-0A43-4826-8A6F-2A84DDFA1055}" srcOrd="2" destOrd="0" parTransId="{7FC38A44-90E9-464B-A091-C4650B96C68E}" sibTransId="{1A6792D3-8D7A-4D3D-96A4-345825F12E23}"/>
    <dgm:cxn modelId="{966D5D7D-9F96-4F1A-B660-D238A3AA4C4D}" srcId="{C57C9726-CB73-4F62-AB6C-437BD8EBB20B}" destId="{7A1DB41C-7FED-44DD-BD71-15990EF18613}" srcOrd="0" destOrd="0" parTransId="{1304E0A7-99B2-4CDA-A829-69CBE415E458}" sibTransId="{07E45928-F521-4CCC-9C2E-A12D512EA14B}"/>
    <dgm:cxn modelId="{DED0C411-7486-4106-81F7-528C1CC5D291}" type="presOf" srcId="{B570C350-0E36-4768-9921-2FD53E9BD44C}" destId="{7EC73DD7-ACBE-4161-BEDD-42900B4B6E02}" srcOrd="0" destOrd="0" presId="urn:microsoft.com/office/officeart/2005/8/layout/vList5"/>
    <dgm:cxn modelId="{2FDAFC97-AC33-4FD1-904F-862C1B43F654}" srcId="{C57C9726-CB73-4F62-AB6C-437BD8EBB20B}" destId="{BEBF363D-ACD4-4793-B19C-4BF66FEB3481}" srcOrd="1" destOrd="0" parTransId="{44EC01ED-21CC-45E9-8968-08E23228F48B}" sibTransId="{F03B9710-6E23-404B-BD9C-6FBB9C5DD691}"/>
    <dgm:cxn modelId="{A9077F85-7AF0-4FBE-8535-F9CC3DFAE562}" srcId="{B18B1B60-7138-41E8-83E8-E6A721044674}" destId="{C4B9C389-316D-4030-BB13-2233BA7EF357}" srcOrd="1" destOrd="0" parTransId="{4A196428-1529-4076-89E7-262FA3B2D567}" sibTransId="{11C62A0A-48FC-4960-BFE8-E0E88FFF9661}"/>
    <dgm:cxn modelId="{39C0B4C7-1752-497C-A255-6B53681A9093}" type="presOf" srcId="{D78F4505-1CA5-4456-A0DD-1BB9A8831876}" destId="{4B1B854F-CBF9-4192-A555-EDDA028E1F04}" srcOrd="0" destOrd="2" presId="urn:microsoft.com/office/officeart/2005/8/layout/vList5"/>
    <dgm:cxn modelId="{E80F6FFA-5F57-4697-8C87-2379DDED42C2}" srcId="{B18B1B60-7138-41E8-83E8-E6A721044674}" destId="{C88CACFC-966C-41C3-AADA-40A836F6661B}" srcOrd="2" destOrd="0" parTransId="{FAF9F45A-D34B-4106-BCE2-C0A0D20673EF}" sibTransId="{A204F307-7FB7-4484-BF76-1EE4AC5EE514}"/>
    <dgm:cxn modelId="{C73FA240-59D9-4D60-AC75-10E02833E62D}" type="presOf" srcId="{785C0CEA-9EE5-4CF3-AB8F-52C2002705CF}" destId="{7EC73DD7-ACBE-4161-BEDD-42900B4B6E02}" srcOrd="0" destOrd="1" presId="urn:microsoft.com/office/officeart/2005/8/layout/vList5"/>
    <dgm:cxn modelId="{FC58D0C4-0C73-4C93-9DDE-A084CF8023F8}" type="presOf" srcId="{29172788-30D8-4DBD-99F8-2A909EF9140A}" destId="{F1B39887-DF4D-4902-B348-D8BADD2F4F44}" srcOrd="0" destOrd="0" presId="urn:microsoft.com/office/officeart/2005/8/layout/vList5"/>
    <dgm:cxn modelId="{85EBF146-529A-4B57-9300-95C1D0DE5279}" type="presOf" srcId="{7A1DB41C-7FED-44DD-BD71-15990EF18613}" destId="{4B1B854F-CBF9-4192-A555-EDDA028E1F04}" srcOrd="0" destOrd="0" presId="urn:microsoft.com/office/officeart/2005/8/layout/vList5"/>
    <dgm:cxn modelId="{5BFE7FBD-AE03-4360-8E01-6C979E1488E6}" type="presOf" srcId="{C88CACFC-966C-41C3-AADA-40A836F6661B}" destId="{F1B39887-DF4D-4902-B348-D8BADD2F4F44}" srcOrd="0" destOrd="2" presId="urn:microsoft.com/office/officeart/2005/8/layout/vList5"/>
    <dgm:cxn modelId="{E5D46301-29CF-4F26-9387-A6E777520F03}" type="presOf" srcId="{C4B9C389-316D-4030-BB13-2233BA7EF357}" destId="{F1B39887-DF4D-4902-B348-D8BADD2F4F44}" srcOrd="0" destOrd="1" presId="urn:microsoft.com/office/officeart/2005/8/layout/vList5"/>
    <dgm:cxn modelId="{E165106B-C2FA-4186-B544-43A607E307DF}" type="presOf" srcId="{BEBF363D-ACD4-4793-B19C-4BF66FEB3481}" destId="{4B1B854F-CBF9-4192-A555-EDDA028E1F04}" srcOrd="0" destOrd="1" presId="urn:microsoft.com/office/officeart/2005/8/layout/vList5"/>
    <dgm:cxn modelId="{4C82A5E9-6BA1-4520-BBE1-A7207A26EA79}" srcId="{C57C9726-CB73-4F62-AB6C-437BD8EBB20B}" destId="{D78F4505-1CA5-4456-A0DD-1BB9A8831876}" srcOrd="2" destOrd="0" parTransId="{5B98646B-BFD6-48D9-920C-3CB9D6DEA19C}" sibTransId="{BEB4E266-81E6-421D-96AE-360AF97AAB46}"/>
    <dgm:cxn modelId="{7235CD77-D033-4749-96A3-67AF7E6355E5}" type="presOf" srcId="{60083636-A0B9-4E25-975C-5F0EE57D5421}" destId="{A3457F94-1842-419B-B3D3-12CAEA00916D}" srcOrd="0" destOrd="0" presId="urn:microsoft.com/office/officeart/2005/8/layout/vList5"/>
    <dgm:cxn modelId="{B927F4C8-BA56-4087-911B-B74965CA57BF}" srcId="{60083636-A0B9-4E25-975C-5F0EE57D5421}" destId="{B18B1B60-7138-41E8-83E8-E6A721044674}" srcOrd="1" destOrd="0" parTransId="{070810C9-F998-4675-BF80-9E4257B8F1A3}" sibTransId="{910B08F1-A754-4954-A90D-DDE9CDFF78A7}"/>
    <dgm:cxn modelId="{68DBA786-4E30-4588-A56C-A5D0B821908E}" srcId="{B18B1B60-7138-41E8-83E8-E6A721044674}" destId="{36CC7CE7-218E-454D-9FD3-CE06984FA8EF}" srcOrd="3" destOrd="0" parTransId="{21EF1FF9-E7A2-4E4E-89EC-754B3FC4D2EC}" sibTransId="{02FF7D74-0B1D-4B24-9EB3-72A764BEF245}"/>
    <dgm:cxn modelId="{AE3FB4B2-2D5B-440F-928A-C866F7E24966}" srcId="{60083636-A0B9-4E25-975C-5F0EE57D5421}" destId="{2C7FD866-45A9-41E4-A5E3-FBA119E5CAD8}" srcOrd="0" destOrd="0" parTransId="{CC96DAE5-D3EE-4D31-952D-F1F33961B776}" sibTransId="{28347499-5F57-434A-AF27-16231BBBCFC4}"/>
    <dgm:cxn modelId="{59AA3BA6-D9E8-415E-A9AA-915167B6BC32}" srcId="{2C7FD866-45A9-41E4-A5E3-FBA119E5CAD8}" destId="{785C0CEA-9EE5-4CF3-AB8F-52C2002705CF}" srcOrd="1" destOrd="0" parTransId="{4D90F3D5-AE5A-483E-B67F-CDA65C6A0465}" sibTransId="{0D53421B-A5DA-493F-BF5C-616370B50539}"/>
    <dgm:cxn modelId="{B62BDDF7-B3D5-4570-ACF6-AA2975ABBED3}" type="presOf" srcId="{2C7FD866-45A9-41E4-A5E3-FBA119E5CAD8}" destId="{2E37BABA-60BC-466E-98F3-8E3740449131}" srcOrd="0" destOrd="0" presId="urn:microsoft.com/office/officeart/2005/8/layout/vList5"/>
    <dgm:cxn modelId="{A7866EA5-704F-43A3-8E19-2BC0DBA41192}" type="presOf" srcId="{33DB3956-0A43-4826-8A6F-2A84DDFA1055}" destId="{7EC73DD7-ACBE-4161-BEDD-42900B4B6E02}" srcOrd="0" destOrd="2" presId="urn:microsoft.com/office/officeart/2005/8/layout/vList5"/>
    <dgm:cxn modelId="{160A95BA-85B5-4E8A-92F5-83EAFC5080B1}" srcId="{2C7FD866-45A9-41E4-A5E3-FBA119E5CAD8}" destId="{B570C350-0E36-4768-9921-2FD53E9BD44C}" srcOrd="0" destOrd="0" parTransId="{B36BD6F5-94E8-466F-B148-7021249EE449}" sibTransId="{EFDD2B23-71A1-402D-9518-25AE1E4865FB}"/>
    <dgm:cxn modelId="{16F12633-3596-4CAF-ABD5-539CFD8C9B2D}" srcId="{60083636-A0B9-4E25-975C-5F0EE57D5421}" destId="{C57C9726-CB73-4F62-AB6C-437BD8EBB20B}" srcOrd="2" destOrd="0" parTransId="{30187E4F-7BCA-49BD-8888-870D0095B119}" sibTransId="{2FFCD227-3D56-4ABF-92B3-5C5E8D778BBE}"/>
    <dgm:cxn modelId="{340ADA02-4F82-4E25-ACB2-5C52B0666051}" srcId="{B18B1B60-7138-41E8-83E8-E6A721044674}" destId="{29172788-30D8-4DBD-99F8-2A909EF9140A}" srcOrd="0" destOrd="0" parTransId="{BF10C654-8F26-437F-8EB7-15069F8CA533}" sibTransId="{909B6C06-869B-4A62-8563-471A5BF44F9D}"/>
    <dgm:cxn modelId="{3D990DEE-0E47-4089-881B-01224E003DF5}" type="presOf" srcId="{B18B1B60-7138-41E8-83E8-E6A721044674}" destId="{E74715D5-11FE-4105-9293-3B9E843F2C99}" srcOrd="0" destOrd="0" presId="urn:microsoft.com/office/officeart/2005/8/layout/vList5"/>
    <dgm:cxn modelId="{5DF45975-D730-4EC2-9943-A751E6C31963}" type="presOf" srcId="{C57C9726-CB73-4F62-AB6C-437BD8EBB20B}" destId="{D013C887-D26C-4521-8782-5A13B66F0DEA}" srcOrd="0" destOrd="0" presId="urn:microsoft.com/office/officeart/2005/8/layout/vList5"/>
    <dgm:cxn modelId="{EA7C15D1-CAC7-4441-92CF-09E5B7F660F5}" type="presOf" srcId="{36CC7CE7-218E-454D-9FD3-CE06984FA8EF}" destId="{F1B39887-DF4D-4902-B348-D8BADD2F4F44}" srcOrd="0" destOrd="3" presId="urn:microsoft.com/office/officeart/2005/8/layout/vList5"/>
    <dgm:cxn modelId="{D48976A4-917B-4369-B482-9B7DB3125A61}" type="presParOf" srcId="{A3457F94-1842-419B-B3D3-12CAEA00916D}" destId="{DC3571E2-7FE7-45F5-8D94-0815E763C2C5}" srcOrd="0" destOrd="0" presId="urn:microsoft.com/office/officeart/2005/8/layout/vList5"/>
    <dgm:cxn modelId="{00DC8CC4-B49B-460E-ADDE-5DB0A5376888}" type="presParOf" srcId="{DC3571E2-7FE7-45F5-8D94-0815E763C2C5}" destId="{2E37BABA-60BC-466E-98F3-8E3740449131}" srcOrd="0" destOrd="0" presId="urn:microsoft.com/office/officeart/2005/8/layout/vList5"/>
    <dgm:cxn modelId="{42039E29-5EF7-49F9-82C2-58279A3C7A06}" type="presParOf" srcId="{DC3571E2-7FE7-45F5-8D94-0815E763C2C5}" destId="{7EC73DD7-ACBE-4161-BEDD-42900B4B6E02}" srcOrd="1" destOrd="0" presId="urn:microsoft.com/office/officeart/2005/8/layout/vList5"/>
    <dgm:cxn modelId="{0B5E397F-964A-4EF6-B5D4-1FD7ADC4C285}" type="presParOf" srcId="{A3457F94-1842-419B-B3D3-12CAEA00916D}" destId="{AAAA3B22-155C-4F4D-82F7-9157A22FC5D6}" srcOrd="1" destOrd="0" presId="urn:microsoft.com/office/officeart/2005/8/layout/vList5"/>
    <dgm:cxn modelId="{FBD97667-C91F-40F4-A9A8-1CAE0F9A7B58}" type="presParOf" srcId="{A3457F94-1842-419B-B3D3-12CAEA00916D}" destId="{B9620CB3-862C-469A-8628-A750287089F6}" srcOrd="2" destOrd="0" presId="urn:microsoft.com/office/officeart/2005/8/layout/vList5"/>
    <dgm:cxn modelId="{A960EECA-2240-4E67-B7FA-F569A4B95509}" type="presParOf" srcId="{B9620CB3-862C-469A-8628-A750287089F6}" destId="{E74715D5-11FE-4105-9293-3B9E843F2C99}" srcOrd="0" destOrd="0" presId="urn:microsoft.com/office/officeart/2005/8/layout/vList5"/>
    <dgm:cxn modelId="{AAB0A6E8-0590-49EC-A99C-BB5A3D98BFC0}" type="presParOf" srcId="{B9620CB3-862C-469A-8628-A750287089F6}" destId="{F1B39887-DF4D-4902-B348-D8BADD2F4F44}" srcOrd="1" destOrd="0" presId="urn:microsoft.com/office/officeart/2005/8/layout/vList5"/>
    <dgm:cxn modelId="{0A32E595-78ED-42EE-87AA-01F617A45DEE}" type="presParOf" srcId="{A3457F94-1842-419B-B3D3-12CAEA00916D}" destId="{B89C6C92-CEA3-45CD-85B2-ADDD52A34599}" srcOrd="3" destOrd="0" presId="urn:microsoft.com/office/officeart/2005/8/layout/vList5"/>
    <dgm:cxn modelId="{DD9A6A27-B4E3-4559-8FBA-AA0D3AEBDE69}" type="presParOf" srcId="{A3457F94-1842-419B-B3D3-12CAEA00916D}" destId="{8F7FBD08-4835-43B0-A30C-1DE8DCB88BE2}" srcOrd="4" destOrd="0" presId="urn:microsoft.com/office/officeart/2005/8/layout/vList5"/>
    <dgm:cxn modelId="{AF3F4C98-9819-41AB-B178-26EC1650708C}" type="presParOf" srcId="{8F7FBD08-4835-43B0-A30C-1DE8DCB88BE2}" destId="{D013C887-D26C-4521-8782-5A13B66F0DEA}" srcOrd="0" destOrd="0" presId="urn:microsoft.com/office/officeart/2005/8/layout/vList5"/>
    <dgm:cxn modelId="{D180670A-D595-49DC-BA1E-406FD7534A16}" type="presParOf" srcId="{8F7FBD08-4835-43B0-A30C-1DE8DCB88BE2}" destId="{4B1B854F-CBF9-4192-A555-EDDA028E1F04}" srcOrd="1"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98E6EC-001E-4774-9CD8-41A61B010B67}" type="datetimeFigureOut">
              <a:rPr lang="en-US" smtClean="0"/>
              <a:pPr/>
              <a:t>8/26/2008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5A74B5-6331-4B99-82FB-D3297C25731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5A74B5-6331-4B99-82FB-D3297C25731D}"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81E12C-461E-4DCA-A03F-8E90E547F74C}" type="datetimeFigureOut">
              <a:rPr lang="en-US" smtClean="0"/>
              <a:pPr/>
              <a:t>8/26/2008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81E12C-461E-4DCA-A03F-8E90E547F74C}" type="datetimeFigureOut">
              <a:rPr lang="en-US" smtClean="0"/>
              <a:pPr/>
              <a:t>8/26/2008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81E12C-461E-4DCA-A03F-8E90E547F74C}" type="datetimeFigureOut">
              <a:rPr lang="en-US" smtClean="0"/>
              <a:pPr/>
              <a:t>8/26/2008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81E12C-461E-4DCA-A03F-8E90E547F74C}" type="datetimeFigureOut">
              <a:rPr lang="en-US" smtClean="0"/>
              <a:pPr/>
              <a:t>8/26/2008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81E12C-461E-4DCA-A03F-8E90E547F74C}" type="datetimeFigureOut">
              <a:rPr lang="en-US" smtClean="0"/>
              <a:pPr/>
              <a:t>8/26/2008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81E12C-461E-4DCA-A03F-8E90E547F74C}" type="datetimeFigureOut">
              <a:rPr lang="en-US" smtClean="0"/>
              <a:pPr/>
              <a:t>8/26/2008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81E12C-461E-4DCA-A03F-8E90E547F74C}" type="datetimeFigureOut">
              <a:rPr lang="en-US" smtClean="0"/>
              <a:pPr/>
              <a:t>8/26/2008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81E12C-461E-4DCA-A03F-8E90E547F74C}" type="datetimeFigureOut">
              <a:rPr lang="en-US" smtClean="0"/>
              <a:pPr/>
              <a:t>8/26/2008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81E12C-461E-4DCA-A03F-8E90E547F74C}" type="datetimeFigureOut">
              <a:rPr lang="en-US" smtClean="0"/>
              <a:pPr/>
              <a:t>8/26/2008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81E12C-461E-4DCA-A03F-8E90E547F74C}" type="datetimeFigureOut">
              <a:rPr lang="en-US" smtClean="0"/>
              <a:pPr/>
              <a:t>8/26/2008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81E12C-461E-4DCA-A03F-8E90E547F74C}" type="datetimeFigureOut">
              <a:rPr lang="en-US" smtClean="0"/>
              <a:pPr/>
              <a:t>8/26/2008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5E104-660A-495A-83AE-485EADA2C7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81E12C-461E-4DCA-A03F-8E90E547F74C}" type="datetimeFigureOut">
              <a:rPr lang="en-US" smtClean="0"/>
              <a:pPr/>
              <a:t>8/26/2008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5E104-660A-495A-83AE-485EADA2C7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2"/>
          </a:lnRef>
          <a:fillRef idx="2">
            <a:schemeClr val="accent2"/>
          </a:fillRef>
          <a:effectRef idx="1">
            <a:schemeClr val="accent2"/>
          </a:effectRef>
          <a:fontRef idx="minor">
            <a:schemeClr val="dk1"/>
          </a:fontRef>
        </p:style>
        <p:txBody>
          <a:bodyPr/>
          <a:lstStyle/>
          <a:p>
            <a:r>
              <a:rPr lang="en-US" b="1" dirty="0" smtClean="0">
                <a:solidFill>
                  <a:schemeClr val="accent4">
                    <a:lumMod val="75000"/>
                  </a:schemeClr>
                </a:solidFill>
              </a:rPr>
              <a:t>UNIT 1</a:t>
            </a:r>
            <a:endParaRPr lang="en-US" b="1" dirty="0">
              <a:solidFill>
                <a:schemeClr val="accent4">
                  <a:lumMod val="75000"/>
                </a:schemeClr>
              </a:solidFill>
            </a:endParaRPr>
          </a:p>
        </p:txBody>
      </p:sp>
      <p:sp>
        <p:nvSpPr>
          <p:cNvPr id="3" name="Subtitle 2"/>
          <p:cNvSpPr>
            <a:spLocks noGrp="1"/>
          </p:cNvSpPr>
          <p:nvPr>
            <p:ph type="subTitle" idx="1"/>
          </p:nvPr>
        </p:nvSpPr>
        <p:spPr/>
        <p:style>
          <a:lnRef idx="1">
            <a:schemeClr val="accent2"/>
          </a:lnRef>
          <a:fillRef idx="2">
            <a:schemeClr val="accent2"/>
          </a:fillRef>
          <a:effectRef idx="1">
            <a:schemeClr val="accent2"/>
          </a:effectRef>
          <a:fontRef idx="minor">
            <a:schemeClr val="dk1"/>
          </a:fontRef>
        </p:style>
        <p:txBody>
          <a:bodyPr/>
          <a:lstStyle/>
          <a:p>
            <a:r>
              <a:rPr lang="en-US" dirty="0" smtClean="0">
                <a:solidFill>
                  <a:srgbClr val="0070C0"/>
                </a:solidFill>
              </a:rPr>
              <a:t>Lab Skills &amp; Review</a:t>
            </a:r>
            <a:endParaRPr lang="en-US" dirty="0">
              <a:solidFill>
                <a:srgbClr val="0070C0"/>
              </a:solidFill>
            </a:endParaRPr>
          </a:p>
        </p:txBody>
      </p:sp>
    </p:spTree>
  </p:cSld>
  <p:clrMapOvr>
    <a:masterClrMapping/>
  </p:clrMapOvr>
  <p:transition>
    <p:zoom/>
    <p:sndAc>
      <p:stSnd>
        <p:snd r:embed="rId2" name="whoosh.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a:ln>
            <a:solidFill>
              <a:srgbClr val="FF0000"/>
            </a:solidFill>
          </a:ln>
        </p:spPr>
        <p:txBody>
          <a:bodyPr/>
          <a:lstStyle/>
          <a:p>
            <a:r>
              <a:rPr lang="en-US" dirty="0" smtClean="0"/>
              <a:t>Single measurements continued…</a:t>
            </a:r>
            <a:endParaRPr lang="en-US" dirty="0"/>
          </a:p>
        </p:txBody>
      </p:sp>
      <p:sp>
        <p:nvSpPr>
          <p:cNvPr id="3" name="Content Placeholder 2"/>
          <p:cNvSpPr>
            <a:spLocks noGrp="1"/>
          </p:cNvSpPr>
          <p:nvPr>
            <p:ph idx="1"/>
          </p:nvPr>
        </p:nvSpPr>
        <p:spPr/>
        <p:txBody>
          <a:bodyPr>
            <a:normAutofit lnSpcReduction="10000"/>
          </a:bodyPr>
          <a:lstStyle/>
          <a:p>
            <a:pPr algn="ctr">
              <a:buNone/>
            </a:pPr>
            <a:endParaRPr lang="en-US" i="1" dirty="0" smtClean="0"/>
          </a:p>
          <a:p>
            <a:pPr algn="ctr">
              <a:buNone/>
            </a:pPr>
            <a:r>
              <a:rPr lang="en-US" b="1" i="1" dirty="0" smtClean="0"/>
              <a:t>Fluctuating </a:t>
            </a:r>
            <a:r>
              <a:rPr lang="en-US" b="1" i="1" dirty="0" smtClean="0">
                <a:latin typeface="Times New Roman" pitchFamily="18" charset="0"/>
                <a:cs typeface="Times New Roman" pitchFamily="18" charset="0"/>
              </a:rPr>
              <a:t>Machine</a:t>
            </a:r>
          </a:p>
          <a:p>
            <a:pPr algn="ctr">
              <a:buNone/>
            </a:pPr>
            <a:endParaRPr lang="en-US" b="1" i="1"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Uncertainty = ½ Range of Fluctuation</a:t>
            </a:r>
          </a:p>
          <a:p>
            <a:pPr>
              <a:buNone/>
            </a:pPr>
            <a:r>
              <a:rPr lang="en-US" sz="1600" b="1" dirty="0" smtClean="0">
                <a:latin typeface="Times New Roman" pitchFamily="18" charset="0"/>
                <a:cs typeface="Times New Roman" pitchFamily="18" charset="0"/>
              </a:rPr>
              <a:t>Example</a:t>
            </a:r>
          </a:p>
          <a:p>
            <a:pPr>
              <a:buNone/>
            </a:pPr>
            <a:r>
              <a:rPr lang="en-US" sz="1600" dirty="0" smtClean="0">
                <a:latin typeface="Times New Roman" pitchFamily="18" charset="0"/>
                <a:cs typeface="Times New Roman" pitchFamily="18" charset="0"/>
              </a:rPr>
              <a:t>An electronic balance is fluctuating between readings of 153.25 g and 154.12 g.  What is the correct way to record this measurement?</a:t>
            </a:r>
          </a:p>
          <a:p>
            <a:pPr>
              <a:buNone/>
            </a:pPr>
            <a:endParaRPr lang="en-US" sz="1600" dirty="0" smtClean="0">
              <a:latin typeface="Times New Roman" pitchFamily="18" charset="0"/>
              <a:cs typeface="Times New Roman" pitchFamily="18" charset="0"/>
            </a:endParaRPr>
          </a:p>
          <a:p>
            <a:pPr>
              <a:buNone/>
            </a:pPr>
            <a:r>
              <a:rPr lang="en-US" sz="1600" b="1" dirty="0" smtClean="0">
                <a:latin typeface="Times New Roman" pitchFamily="18" charset="0"/>
                <a:cs typeface="Times New Roman" pitchFamily="18" charset="0"/>
              </a:rPr>
              <a:t>Answer</a:t>
            </a:r>
          </a:p>
          <a:p>
            <a:pPr>
              <a:buNone/>
            </a:pPr>
            <a:r>
              <a:rPr lang="en-US" sz="1600" dirty="0" smtClean="0">
                <a:latin typeface="Times New Roman" pitchFamily="18" charset="0"/>
                <a:cs typeface="Times New Roman" pitchFamily="18" charset="0"/>
              </a:rPr>
              <a:t>Find the average:  Ave = (153.25 + 154.12)/2 = 153.69</a:t>
            </a:r>
          </a:p>
          <a:p>
            <a:pPr>
              <a:buNone/>
            </a:pPr>
            <a:r>
              <a:rPr lang="en-US" sz="1600" dirty="0" smtClean="0">
                <a:latin typeface="Times New Roman" pitchFamily="18" charset="0"/>
                <a:cs typeface="Times New Roman" pitchFamily="18" charset="0"/>
              </a:rPr>
              <a:t>Find the uncertainty:  Uncertainty = ½(154.12 – 153.25) = 0.44</a:t>
            </a:r>
          </a:p>
          <a:p>
            <a:pPr>
              <a:buNone/>
            </a:pPr>
            <a:r>
              <a:rPr lang="en-US" sz="1600" dirty="0" smtClean="0">
                <a:latin typeface="Times New Roman" pitchFamily="18" charset="0"/>
                <a:cs typeface="Times New Roman" pitchFamily="18" charset="0"/>
              </a:rPr>
              <a:t>The correct measurement:  (153.69 ± 0.44) g</a:t>
            </a:r>
          </a:p>
          <a:p>
            <a:pPr algn="ctr">
              <a:buNone/>
            </a:pP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p:cTn id="12"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p:cTn id="26"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p:cTn id="33"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grpId="0"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 calcmode="lin" valueType="num">
                                      <p:cBhvr>
                                        <p:cTn id="40"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41"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9"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p:cTn id="47"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48"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49" dur="1000"/>
                                        <p:tgtEl>
                                          <p:spTgt spid="3">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9" presetClass="entr" presetSubtype="0" fill="hold" grpId="0" nodeType="clickEffect">
                                  <p:stCondLst>
                                    <p:cond delay="0"/>
                                  </p:stCondLst>
                                  <p:childTnLst>
                                    <p:set>
                                      <p:cBhvr>
                                        <p:cTn id="53" dur="1" fill="hold">
                                          <p:stCondLst>
                                            <p:cond delay="0"/>
                                          </p:stCondLst>
                                        </p:cTn>
                                        <p:tgtEl>
                                          <p:spTgt spid="3">
                                            <p:txEl>
                                              <p:pRg st="10" end="10"/>
                                            </p:txEl>
                                          </p:spTgt>
                                        </p:tgtEl>
                                        <p:attrNameLst>
                                          <p:attrName>style.visibility</p:attrName>
                                        </p:attrNameLst>
                                      </p:cBhvr>
                                      <p:to>
                                        <p:strVal val="visible"/>
                                      </p:to>
                                    </p:set>
                                    <p:anim calcmode="lin" valueType="num">
                                      <p:cBhvr>
                                        <p:cTn id="54" dur="10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55" dur="1000" fill="hold"/>
                                        <p:tgtEl>
                                          <p:spTgt spid="3">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56"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a:ln>
            <a:solidFill>
              <a:srgbClr val="00B0F0"/>
            </a:solidFill>
          </a:ln>
        </p:spPr>
        <p:txBody>
          <a:bodyPr/>
          <a:lstStyle/>
          <a:p>
            <a:r>
              <a:rPr lang="en-US" dirty="0" smtClean="0"/>
              <a:t>Small number of trials</a:t>
            </a:r>
            <a:endParaRPr lang="en-US" dirty="0"/>
          </a:p>
        </p:txBody>
      </p:sp>
      <p:sp>
        <p:nvSpPr>
          <p:cNvPr id="3" name="Content Placeholder 2"/>
          <p:cNvSpPr>
            <a:spLocks noGrp="1"/>
          </p:cNvSpPr>
          <p:nvPr>
            <p:ph idx="1"/>
          </p:nvPr>
        </p:nvSpPr>
        <p:spPr/>
        <p:txBody>
          <a:bodyPr>
            <a:normAutofit/>
          </a:bodyPr>
          <a:lstStyle/>
          <a:p>
            <a:pPr marL="514350" indent="-514350">
              <a:buFont typeface="Wingdings" pitchFamily="2" charset="2"/>
              <a:buChar char="v"/>
            </a:pPr>
            <a:r>
              <a:rPr lang="en-US" dirty="0" smtClean="0">
                <a:latin typeface="Times New Roman" pitchFamily="18" charset="0"/>
                <a:cs typeface="Times New Roman" pitchFamily="18" charset="0"/>
              </a:rPr>
              <a:t>Find the Mean (Average) value</a:t>
            </a:r>
          </a:p>
          <a:p>
            <a:pPr marL="514350" indent="-514350">
              <a:buFont typeface="Wingdings" pitchFamily="2" charset="2"/>
              <a:buChar char="v"/>
            </a:pPr>
            <a:r>
              <a:rPr lang="en-US" dirty="0" smtClean="0">
                <a:latin typeface="Times New Roman" pitchFamily="18" charset="0"/>
                <a:cs typeface="Times New Roman" pitchFamily="18" charset="0"/>
              </a:rPr>
              <a:t>Find the Uncertainty</a:t>
            </a:r>
          </a:p>
          <a:p>
            <a:pPr marL="514350" indent="-514350" algn="ctr">
              <a:buNone/>
            </a:pPr>
            <a:r>
              <a:rPr lang="en-US" dirty="0" smtClean="0">
                <a:latin typeface="Times New Roman" pitchFamily="18" charset="0"/>
                <a:cs typeface="Times New Roman" pitchFamily="18" charset="0"/>
              </a:rPr>
              <a:t>Uncertainty = |Largest Deviation from the Mean|</a:t>
            </a:r>
          </a:p>
          <a:p>
            <a:pPr marL="514350" indent="-514350">
              <a:buNone/>
            </a:pPr>
            <a:r>
              <a:rPr lang="en-US" sz="1600" b="1" dirty="0" smtClean="0">
                <a:latin typeface="Times New Roman" pitchFamily="18" charset="0"/>
                <a:cs typeface="Times New Roman" pitchFamily="18" charset="0"/>
              </a:rPr>
              <a:t>Example</a:t>
            </a:r>
          </a:p>
          <a:p>
            <a:pPr marL="514350" indent="-514350">
              <a:buNone/>
            </a:pPr>
            <a:r>
              <a:rPr lang="en-US" sz="1600" dirty="0" smtClean="0">
                <a:latin typeface="Times New Roman" pitchFamily="18" charset="0"/>
                <a:cs typeface="Times New Roman" pitchFamily="18" charset="0"/>
              </a:rPr>
              <a:t>Joe is making banana cream pies.  The recipe calls for 16.0 oz of mashed banana.  Joe’s measurements are 15.5 oz, 16.4 oz, 16.1 oz, 15.9 oz, and 16.6 oz.  What is Joe’s average measurement of mashed banana?  What is the uncertainty in his measurements?</a:t>
            </a:r>
          </a:p>
          <a:p>
            <a:pPr marL="514350" indent="-514350">
              <a:buNone/>
            </a:pPr>
            <a:endParaRPr lang="en-US" sz="1600" dirty="0" smtClean="0">
              <a:latin typeface="Times New Roman" pitchFamily="18" charset="0"/>
              <a:cs typeface="Times New Roman" pitchFamily="18" charset="0"/>
            </a:endParaRPr>
          </a:p>
          <a:p>
            <a:pPr marL="514350" indent="-514350">
              <a:buNone/>
            </a:pPr>
            <a:r>
              <a:rPr lang="en-US" sz="1600" b="1" dirty="0" smtClean="0">
                <a:latin typeface="Times New Roman" pitchFamily="18" charset="0"/>
                <a:cs typeface="Times New Roman" pitchFamily="18" charset="0"/>
              </a:rPr>
              <a:t>Answer</a:t>
            </a:r>
          </a:p>
          <a:p>
            <a:pPr marL="514350" indent="-514350">
              <a:buNone/>
            </a:pPr>
            <a:r>
              <a:rPr lang="en-US" sz="1600" dirty="0" smtClean="0">
                <a:latin typeface="Times New Roman" pitchFamily="18" charset="0"/>
                <a:cs typeface="Times New Roman" pitchFamily="18" charset="0"/>
              </a:rPr>
              <a:t>Find the average value:  Ave = 16.1 oz</a:t>
            </a:r>
          </a:p>
          <a:p>
            <a:pPr marL="514350" indent="-514350">
              <a:buNone/>
            </a:pPr>
            <a:r>
              <a:rPr lang="en-US" sz="1600" dirty="0" smtClean="0">
                <a:latin typeface="Times New Roman" pitchFamily="18" charset="0"/>
                <a:cs typeface="Times New Roman" pitchFamily="18" charset="0"/>
              </a:rPr>
              <a:t>Find the largest deviation: Uncertainty = 0.6 oz</a:t>
            </a:r>
          </a:p>
          <a:p>
            <a:pPr marL="514350" indent="-514350">
              <a:buNone/>
            </a:pPr>
            <a:r>
              <a:rPr lang="en-US" sz="1600" dirty="0" smtClean="0">
                <a:latin typeface="Times New Roman" pitchFamily="18" charset="0"/>
                <a:cs typeface="Times New Roman" pitchFamily="18" charset="0"/>
              </a:rPr>
              <a:t>Joe’s measurement = (16.1 ± 0.6) oz of mashed banana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p:cTn id="56"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3">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calcmode="lin" valueType="num">
                                      <p:cBhvr>
                                        <p:cTn id="63"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64"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40000"/>
              <a:lumOff val="60000"/>
            </a:schemeClr>
          </a:solidFill>
        </p:spPr>
        <p:txBody>
          <a:bodyPr/>
          <a:lstStyle/>
          <a:p>
            <a:r>
              <a:rPr lang="en-US" dirty="0" smtClean="0"/>
              <a:t>Large number of Trials</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dirty="0" smtClean="0">
                <a:latin typeface="Times New Roman" pitchFamily="18" charset="0"/>
                <a:cs typeface="Times New Roman" pitchFamily="18" charset="0"/>
              </a:rPr>
              <a:t>Find the Mean Value</a:t>
            </a:r>
          </a:p>
          <a:p>
            <a:pPr>
              <a:buFont typeface="Wingdings" pitchFamily="2" charset="2"/>
              <a:buChar char="v"/>
            </a:pPr>
            <a:r>
              <a:rPr lang="en-US" dirty="0" smtClean="0">
                <a:latin typeface="Times New Roman" pitchFamily="18" charset="0"/>
                <a:cs typeface="Times New Roman" pitchFamily="18" charset="0"/>
              </a:rPr>
              <a:t>Find the Uncertainty</a:t>
            </a:r>
          </a:p>
          <a:p>
            <a:pPr algn="ctr">
              <a:buNone/>
            </a:pPr>
            <a:r>
              <a:rPr lang="en-US" dirty="0" smtClean="0">
                <a:latin typeface="Times New Roman" pitchFamily="18" charset="0"/>
                <a:cs typeface="Times New Roman" pitchFamily="18" charset="0"/>
              </a:rPr>
              <a:t>Uncertainty = Standard Deviation</a:t>
            </a:r>
          </a:p>
          <a:p>
            <a:pPr>
              <a:buNone/>
            </a:pPr>
            <a:r>
              <a:rPr lang="en-US" dirty="0" smtClean="0">
                <a:latin typeface="Times New Roman" pitchFamily="18" charset="0"/>
                <a:cs typeface="Times New Roman" pitchFamily="18" charset="0"/>
              </a:rPr>
              <a:t>                     </a:t>
            </a:r>
            <a:r>
              <a:rPr lang="el-GR" dirty="0" smtClean="0">
                <a:latin typeface="Times New Roman" pitchFamily="18" charset="0"/>
                <a:cs typeface="Times New Roman" pitchFamily="18" charset="0"/>
              </a:rPr>
              <a:t>σ</a:t>
            </a:r>
            <a:r>
              <a:rPr lang="en-US" dirty="0" smtClean="0">
                <a:latin typeface="Times New Roman" pitchFamily="18" charset="0"/>
                <a:cs typeface="Times New Roman" pitchFamily="18" charset="0"/>
              </a:rPr>
              <a:t> = </a:t>
            </a:r>
          </a:p>
          <a:p>
            <a:pPr>
              <a:buNone/>
            </a:pPr>
            <a:endParaRPr lang="en-US" dirty="0" smtClean="0">
              <a:latin typeface="Times New Roman" pitchFamily="18" charset="0"/>
              <a:cs typeface="Times New Roman" pitchFamily="18" charset="0"/>
            </a:endParaRPr>
          </a:p>
          <a:p>
            <a:pPr>
              <a:buNone/>
            </a:pPr>
            <a:r>
              <a:rPr lang="en-US" i="1" dirty="0" smtClean="0">
                <a:latin typeface="Times New Roman" pitchFamily="18" charset="0"/>
                <a:cs typeface="Times New Roman" pitchFamily="18" charset="0"/>
              </a:rPr>
              <a:t>This method gives greater weight to values further from the mean.</a:t>
            </a:r>
            <a:endParaRPr lang="en-US" i="1" dirty="0">
              <a:latin typeface="Times New Roman" pitchFamily="18" charset="0"/>
              <a:cs typeface="Times New Roman" pitchFamily="18" charset="0"/>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657600" y="3352800"/>
            <a:ext cx="1828800" cy="13386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2" end="2"/>
                                            </p:txEl>
                                          </p:spTgt>
                                        </p:tgtEl>
                                      </p:cBhvr>
                                    </p:animEffect>
                                  </p:childTnLst>
                                </p:cTn>
                              </p:par>
                              <p:par>
                                <p:cTn id="24" presetID="29"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1025"/>
                                        </p:tgtEl>
                                        <p:attrNameLst>
                                          <p:attrName>style.visibility</p:attrName>
                                        </p:attrNameLst>
                                      </p:cBhvr>
                                      <p:to>
                                        <p:strVal val="visible"/>
                                      </p:to>
                                    </p:set>
                                    <p:anim calcmode="lin" valueType="num">
                                      <p:cBhvr>
                                        <p:cTn id="33" dur="1000" fill="hold"/>
                                        <p:tgtEl>
                                          <p:spTgt spid="1025"/>
                                        </p:tgtEl>
                                        <p:attrNameLst>
                                          <p:attrName>ppt_x</p:attrName>
                                        </p:attrNameLst>
                                      </p:cBhvr>
                                      <p:tavLst>
                                        <p:tav tm="0">
                                          <p:val>
                                            <p:strVal val="#ppt_x-.2"/>
                                          </p:val>
                                        </p:tav>
                                        <p:tav tm="100000">
                                          <p:val>
                                            <p:strVal val="#ppt_x"/>
                                          </p:val>
                                        </p:tav>
                                      </p:tavLst>
                                    </p:anim>
                                    <p:anim calcmode="lin" valueType="num">
                                      <p:cBhvr>
                                        <p:cTn id="34" dur="1000" fill="hold"/>
                                        <p:tgtEl>
                                          <p:spTgt spid="1025"/>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025"/>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p:cTn id="40"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40000"/>
              <a:lumOff val="60000"/>
            </a:schemeClr>
          </a:solidFill>
        </p:spPr>
        <p:txBody>
          <a:bodyPr/>
          <a:lstStyle/>
          <a:p>
            <a:r>
              <a:rPr lang="en-US" dirty="0" smtClean="0"/>
              <a:t>Large number of trials</a:t>
            </a:r>
            <a:endParaRPr lang="en-US" dirty="0"/>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Back to Joe……</a:t>
            </a:r>
          </a:p>
          <a:p>
            <a:pPr>
              <a:buNone/>
            </a:pPr>
            <a:r>
              <a:rPr lang="en-US" dirty="0" smtClean="0">
                <a:latin typeface="Times New Roman" pitchFamily="18" charset="0"/>
                <a:cs typeface="Times New Roman" pitchFamily="18" charset="0"/>
              </a:rPr>
              <a:t>We know his mean value: 16.1 oz</a:t>
            </a:r>
          </a:p>
          <a:p>
            <a:pPr>
              <a:buNone/>
            </a:pPr>
            <a:r>
              <a:rPr lang="en-US" dirty="0" smtClean="0">
                <a:latin typeface="Times New Roman" pitchFamily="18" charset="0"/>
                <a:cs typeface="Times New Roman" pitchFamily="18" charset="0"/>
              </a:rPr>
              <a:t>Let’s find the standard deviation…</a:t>
            </a:r>
          </a:p>
          <a:p>
            <a:pPr>
              <a:buNone/>
            </a:pPr>
            <a:r>
              <a:rPr lang="en-US" dirty="0" smtClean="0">
                <a:latin typeface="Times New Roman" pitchFamily="18" charset="0"/>
                <a:cs typeface="Times New Roman" pitchFamily="18" charset="0"/>
              </a:rPr>
              <a:t>              </a:t>
            </a:r>
            <a:r>
              <a:rPr lang="el-GR" dirty="0" smtClean="0">
                <a:latin typeface="Times New Roman" pitchFamily="18" charset="0"/>
                <a:cs typeface="Times New Roman" pitchFamily="18" charset="0"/>
              </a:rPr>
              <a:t>σ</a:t>
            </a:r>
            <a:r>
              <a:rPr lang="en-US" dirty="0" smtClean="0">
                <a:latin typeface="Times New Roman" pitchFamily="18" charset="0"/>
                <a:cs typeface="Times New Roman" pitchFamily="18" charset="0"/>
              </a:rPr>
              <a:t> = </a:t>
            </a:r>
          </a:p>
          <a:p>
            <a:pPr>
              <a:buNone/>
            </a:pPr>
            <a:r>
              <a:rPr lang="en-US" dirty="0" smtClean="0">
                <a:latin typeface="Times New Roman" pitchFamily="18" charset="0"/>
                <a:cs typeface="Times New Roman" pitchFamily="18" charset="0"/>
              </a:rPr>
              <a:t>                 = 0.7 oz</a:t>
            </a:r>
          </a:p>
          <a:p>
            <a:pPr>
              <a:buNone/>
            </a:pPr>
            <a:r>
              <a:rPr lang="en-US" dirty="0" smtClean="0">
                <a:latin typeface="Times New Roman" pitchFamily="18" charset="0"/>
                <a:cs typeface="Times New Roman" pitchFamily="18" charset="0"/>
              </a:rPr>
              <a:t>Statistics show that 68.3% of your data should be in the range of ±</a:t>
            </a:r>
            <a:r>
              <a:rPr lang="el-GR" dirty="0" smtClean="0">
                <a:latin typeface="Times New Roman" pitchFamily="18" charset="0"/>
                <a:cs typeface="Times New Roman" pitchFamily="18" charset="0"/>
              </a:rPr>
              <a:t>σ</a:t>
            </a:r>
            <a:r>
              <a:rPr lang="en-US" dirty="0" smtClean="0">
                <a:latin typeface="Times New Roman" pitchFamily="18" charset="0"/>
                <a:cs typeface="Times New Roman" pitchFamily="18" charset="0"/>
              </a:rPr>
              <a:t> and 95.5% of your data should be in the range of ±2</a:t>
            </a:r>
            <a:r>
              <a:rPr lang="el-GR" dirty="0" smtClean="0">
                <a:latin typeface="Times New Roman" pitchFamily="18" charset="0"/>
                <a:cs typeface="Times New Roman" pitchFamily="18" charset="0"/>
              </a:rPr>
              <a:t>σ</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124200" y="3429000"/>
            <a:ext cx="5334000" cy="523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649"/>
                                        </p:tgtEl>
                                        <p:attrNameLst>
                                          <p:attrName>style.visibility</p:attrName>
                                        </p:attrNameLst>
                                      </p:cBhvr>
                                      <p:to>
                                        <p:strVal val="visible"/>
                                      </p:to>
                                    </p:set>
                                    <p:anim calcmode="lin" valueType="num">
                                      <p:cBhvr additive="base">
                                        <p:cTn id="31" dur="500" fill="hold"/>
                                        <p:tgtEl>
                                          <p:spTgt spid="27649"/>
                                        </p:tgtEl>
                                        <p:attrNameLst>
                                          <p:attrName>ppt_x</p:attrName>
                                        </p:attrNameLst>
                                      </p:cBhvr>
                                      <p:tavLst>
                                        <p:tav tm="0">
                                          <p:val>
                                            <p:strVal val="#ppt_x"/>
                                          </p:val>
                                        </p:tav>
                                        <p:tav tm="100000">
                                          <p:val>
                                            <p:strVal val="#ppt_x"/>
                                          </p:val>
                                        </p:tav>
                                      </p:tavLst>
                                    </p:anim>
                                    <p:anim calcmode="lin" valueType="num">
                                      <p:cBhvr additive="base">
                                        <p:cTn id="32" dur="500" fill="hold"/>
                                        <p:tgtEl>
                                          <p:spTgt spid="2764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r>
              <a:rPr lang="en-US" dirty="0" smtClean="0"/>
              <a:t>Standard Error</a:t>
            </a:r>
            <a:endParaRPr lang="en-US" dirty="0"/>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When comparing groups of data…</a:t>
            </a:r>
          </a:p>
          <a:p>
            <a:pP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Standard Error</a:t>
            </a:r>
          </a:p>
          <a:p>
            <a:pPr algn="ctr">
              <a:buNone/>
            </a:pPr>
            <a:r>
              <a:rPr lang="el-GR" dirty="0" smtClean="0">
                <a:latin typeface="Times New Roman" pitchFamily="18" charset="0"/>
                <a:cs typeface="Times New Roman" pitchFamily="18" charset="0"/>
              </a:rPr>
              <a:t>ά</a:t>
            </a:r>
            <a:r>
              <a:rPr lang="en-US" dirty="0" smtClean="0">
                <a:latin typeface="Times New Roman" pitchFamily="18" charset="0"/>
                <a:cs typeface="Times New Roman" pitchFamily="18" charset="0"/>
              </a:rPr>
              <a:t> = </a:t>
            </a:r>
            <a:endParaRPr lang="en-US" dirty="0">
              <a:latin typeface="Times New Roman" pitchFamily="18" charset="0"/>
              <a:cs typeface="Times New Roman" pitchFamily="18" charset="0"/>
            </a:endParaRPr>
          </a:p>
        </p:txBody>
      </p:sp>
      <p:sp>
        <p:nvSpPr>
          <p:cNvPr id="28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86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876800" y="3276600"/>
            <a:ext cx="609600" cy="12192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a:lstStyle/>
          <a:p>
            <a:r>
              <a:rPr lang="en-US" dirty="0" smtClean="0"/>
              <a:t>Combining Uncertainties</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For Calculated Values</a:t>
            </a:r>
          </a:p>
          <a:p>
            <a:pPr>
              <a:buNone/>
            </a:pPr>
            <a:endParaRPr lang="en-US" dirty="0" smtClean="0"/>
          </a:p>
          <a:p>
            <a:pPr algn="ctr">
              <a:buNone/>
            </a:pPr>
            <a:r>
              <a:rPr lang="en-US" b="1" dirty="0" smtClean="0">
                <a:latin typeface="Times New Roman" pitchFamily="18" charset="0"/>
                <a:cs typeface="Times New Roman" pitchFamily="18" charset="0"/>
              </a:rPr>
              <a:t>Adding/Subtracting</a:t>
            </a:r>
          </a:p>
          <a:p>
            <a:pPr algn="ctr">
              <a:buNone/>
            </a:pPr>
            <a:r>
              <a:rPr lang="en-US" i="1" dirty="0" smtClean="0">
                <a:latin typeface="Times New Roman" pitchFamily="18" charset="0"/>
                <a:cs typeface="Times New Roman" pitchFamily="18" charset="0"/>
              </a:rPr>
              <a:t>Simply add the uncertainties</a:t>
            </a:r>
          </a:p>
          <a:p>
            <a:pPr>
              <a:buNone/>
            </a:pPr>
            <a:r>
              <a:rPr lang="en-US" dirty="0" smtClean="0">
                <a:latin typeface="Times New Roman" pitchFamily="18" charset="0"/>
                <a:cs typeface="Times New Roman" pitchFamily="18" charset="0"/>
              </a:rPr>
              <a:t>Example</a:t>
            </a:r>
          </a:p>
          <a:p>
            <a:pPr>
              <a:buNone/>
            </a:pPr>
            <a:r>
              <a:rPr lang="en-US" dirty="0" smtClean="0">
                <a:latin typeface="Times New Roman" pitchFamily="18" charset="0"/>
                <a:cs typeface="Times New Roman" pitchFamily="18" charset="0"/>
              </a:rPr>
              <a:t>Ralph’s height was measured with a tape measure to be (186 ± 2)cm.  Ralph has a bug on the top of his head.  The bug’s height (measured with a </a:t>
            </a:r>
            <a:r>
              <a:rPr lang="en-US" dirty="0" err="1" smtClean="0">
                <a:latin typeface="Times New Roman" pitchFamily="18" charset="0"/>
                <a:cs typeface="Times New Roman" pitchFamily="18" charset="0"/>
              </a:rPr>
              <a:t>vernier</a:t>
            </a:r>
            <a:r>
              <a:rPr lang="en-US" dirty="0" smtClean="0">
                <a:latin typeface="Times New Roman" pitchFamily="18" charset="0"/>
                <a:cs typeface="Times New Roman" pitchFamily="18" charset="0"/>
              </a:rPr>
              <a:t> caliper) is (0.020 ± 0.003)cm.  What is the total height of Ralph and the bug?</a:t>
            </a:r>
          </a:p>
          <a:p>
            <a:pPr>
              <a:buNone/>
            </a:pPr>
            <a:r>
              <a:rPr lang="en-US" dirty="0" smtClean="0">
                <a:latin typeface="Times New Roman" pitchFamily="18" charset="0"/>
                <a:cs typeface="Times New Roman" pitchFamily="18" charset="0"/>
              </a:rPr>
              <a:t>Answer: (186.020 ± 2.003)cm</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Clr clrSpc="rgb">
                                      <p:cBhvr override="childStyle">
                                        <p:cTn id="6" dur="100" fill="hold"/>
                                        <p:tgtEl>
                                          <p:spTgt spid="3">
                                            <p:txEl>
                                              <p:pRg st="2" end="2"/>
                                            </p:txEl>
                                          </p:spTgt>
                                        </p:tgtEl>
                                        <p:attrNameLst>
                                          <p:attrName>style.color</p:attrName>
                                        </p:attrNameLst>
                                      </p:cBhvr>
                                      <p:to>
                                        <a:schemeClr val="accent2"/>
                                      </p:to>
                                    </p:animClr>
                                    <p:animClr clrSpc="rgb">
                                      <p:cBhvr>
                                        <p:cTn id="7" dur="100" fill="hold"/>
                                        <p:tgtEl>
                                          <p:spTgt spid="3">
                                            <p:txEl>
                                              <p:pRg st="2" end="2"/>
                                            </p:txEl>
                                          </p:spTgt>
                                        </p:tgtEl>
                                        <p:attrNameLst>
                                          <p:attrName>fillcolor</p:attrName>
                                        </p:attrNameLst>
                                      </p:cBhvr>
                                      <p:to>
                                        <a:schemeClr val="accent2"/>
                                      </p:to>
                                    </p:animClr>
                                    <p:set>
                                      <p:cBhvr>
                                        <p:cTn id="8" dur="100" fill="hold"/>
                                        <p:tgtEl>
                                          <p:spTgt spid="3">
                                            <p:txEl>
                                              <p:pRg st="2" end="2"/>
                                            </p:txEl>
                                          </p:spTgt>
                                        </p:tgtEl>
                                        <p:attrNameLst>
                                          <p:attrName>fill.type</p:attrName>
                                        </p:attrNameLst>
                                      </p:cBhvr>
                                      <p:to>
                                        <p:strVal val="solid"/>
                                      </p:to>
                                    </p:set>
                                    <p:set>
                                      <p:cBhvr>
                                        <p:cTn id="9" dur="100" fill="hold"/>
                                        <p:tgtEl>
                                          <p:spTgt spid="3">
                                            <p:txEl>
                                              <p:pRg st="2" end="2"/>
                                            </p:txEl>
                                          </p:spTgt>
                                        </p:tgtEl>
                                        <p:attrNameLst>
                                          <p:attrName>fill.on</p:attrName>
                                        </p:attrNameLst>
                                      </p:cBhvr>
                                      <p:to>
                                        <p:strVal val="true"/>
                                      </p:to>
                                    </p:set>
                                    <p:animRot by="120000">
                                      <p:cBhvr>
                                        <p:cTn id="10" dur="100" fill="hold">
                                          <p:stCondLst>
                                            <p:cond delay="0"/>
                                          </p:stCondLst>
                                        </p:cTn>
                                        <p:tgtEl>
                                          <p:spTgt spid="3">
                                            <p:txEl>
                                              <p:pRg st="2" end="2"/>
                                            </p:txEl>
                                          </p:spTgt>
                                        </p:tgtEl>
                                        <p:attrNameLst>
                                          <p:attrName>r</p:attrName>
                                        </p:attrNameLst>
                                      </p:cBhvr>
                                    </p:animRot>
                                    <p:animRot by="-240000">
                                      <p:cBhvr>
                                        <p:cTn id="11" dur="200" fill="hold">
                                          <p:stCondLst>
                                            <p:cond delay="200"/>
                                          </p:stCondLst>
                                        </p:cTn>
                                        <p:tgtEl>
                                          <p:spTgt spid="3">
                                            <p:txEl>
                                              <p:pRg st="2" end="2"/>
                                            </p:txEl>
                                          </p:spTgt>
                                        </p:tgtEl>
                                        <p:attrNameLst>
                                          <p:attrName>r</p:attrName>
                                        </p:attrNameLst>
                                      </p:cBhvr>
                                    </p:animRot>
                                    <p:animRot by="240000">
                                      <p:cBhvr>
                                        <p:cTn id="12" dur="200" fill="hold">
                                          <p:stCondLst>
                                            <p:cond delay="400"/>
                                          </p:stCondLst>
                                        </p:cTn>
                                        <p:tgtEl>
                                          <p:spTgt spid="3">
                                            <p:txEl>
                                              <p:pRg st="2" end="2"/>
                                            </p:txEl>
                                          </p:spTgt>
                                        </p:tgtEl>
                                        <p:attrNameLst>
                                          <p:attrName>r</p:attrName>
                                        </p:attrNameLst>
                                      </p:cBhvr>
                                    </p:animRot>
                                    <p:animRot by="-240000">
                                      <p:cBhvr>
                                        <p:cTn id="13" dur="200" fill="hold">
                                          <p:stCondLst>
                                            <p:cond delay="600"/>
                                          </p:stCondLst>
                                        </p:cTn>
                                        <p:tgtEl>
                                          <p:spTgt spid="3">
                                            <p:txEl>
                                              <p:pRg st="2" end="2"/>
                                            </p:txEl>
                                          </p:spTgt>
                                        </p:tgtEl>
                                        <p:attrNameLst>
                                          <p:attrName>r</p:attrName>
                                        </p:attrNameLst>
                                      </p:cBhvr>
                                    </p:animRot>
                                    <p:animRot by="120000">
                                      <p:cBhvr>
                                        <p:cTn id="14" dur="200" fill="hold">
                                          <p:stCondLst>
                                            <p:cond delay="800"/>
                                          </p:stCondLst>
                                        </p:cTn>
                                        <p:tgtEl>
                                          <p:spTgt spid="3">
                                            <p:txEl>
                                              <p:pRg st="2" end="2"/>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ox(in)">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ox(in)">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blinds(horizontal)">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diamond(in)">
                                      <p:cBhvr>
                                        <p:cTn id="34"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a:normAutofit/>
          </a:bodyPr>
          <a:lstStyle/>
          <a:p>
            <a:r>
              <a:rPr lang="en-US" dirty="0" smtClean="0"/>
              <a:t>Combining Uncertainties</a:t>
            </a:r>
            <a:endParaRPr lang="en-US" dirty="0"/>
          </a:p>
        </p:txBody>
      </p:sp>
      <p:sp>
        <p:nvSpPr>
          <p:cNvPr id="3" name="Content Placeholder 2"/>
          <p:cNvSpPr>
            <a:spLocks noGrp="1"/>
          </p:cNvSpPr>
          <p:nvPr>
            <p:ph idx="1"/>
          </p:nvPr>
        </p:nvSpPr>
        <p:spPr/>
        <p:txBody>
          <a:bodyPr>
            <a:normAutofit fontScale="70000" lnSpcReduction="20000"/>
          </a:bodyPr>
          <a:lstStyle/>
          <a:p>
            <a:pPr algn="ctr">
              <a:buNone/>
            </a:pPr>
            <a:r>
              <a:rPr lang="en-US" dirty="0" smtClean="0">
                <a:latin typeface="Times New Roman" pitchFamily="18" charset="0"/>
                <a:cs typeface="Times New Roman" pitchFamily="18" charset="0"/>
              </a:rPr>
              <a:t>Multiplying/Dividing</a:t>
            </a:r>
          </a:p>
          <a:p>
            <a:pPr algn="ctr">
              <a:buNone/>
            </a:pPr>
            <a:r>
              <a:rPr lang="en-US" i="1" dirty="0" smtClean="0">
                <a:latin typeface="Times New Roman" pitchFamily="18" charset="0"/>
                <a:cs typeface="Times New Roman" pitchFamily="18" charset="0"/>
              </a:rPr>
              <a:t>Add the fractional or percentage uncertainties</a:t>
            </a:r>
          </a:p>
          <a:p>
            <a:pPr>
              <a:buNone/>
            </a:pPr>
            <a:r>
              <a:rPr lang="en-US" dirty="0" smtClean="0">
                <a:latin typeface="Times New Roman" pitchFamily="18" charset="0"/>
                <a:cs typeface="Times New Roman" pitchFamily="18" charset="0"/>
              </a:rPr>
              <a:t>Example: The length of a rectangle is measured to be (53.3 ± 0.5) cm and the width is measured to be (8.7 ± 0.5) cm.  What is the area of the rectangle?</a:t>
            </a:r>
          </a:p>
          <a:p>
            <a:pPr>
              <a:buNone/>
            </a:pPr>
            <a:r>
              <a:rPr lang="en-US" dirty="0" smtClean="0">
                <a:latin typeface="Times New Roman" pitchFamily="18" charset="0"/>
                <a:cs typeface="Times New Roman" pitchFamily="18" charset="0"/>
              </a:rPr>
              <a:t>Answer:</a:t>
            </a:r>
          </a:p>
          <a:p>
            <a:pPr>
              <a:buNone/>
            </a:pPr>
            <a:r>
              <a:rPr lang="en-US" dirty="0" smtClean="0">
                <a:latin typeface="Times New Roman" pitchFamily="18" charset="0"/>
                <a:cs typeface="Times New Roman" pitchFamily="18" charset="0"/>
              </a:rPr>
              <a:t>Mean area value: 463.7 cm</a:t>
            </a:r>
            <a:r>
              <a:rPr lang="en-US" baseline="30000" dirty="0" smtClean="0">
                <a:latin typeface="Times New Roman" pitchFamily="18" charset="0"/>
                <a:cs typeface="Times New Roman" pitchFamily="18" charset="0"/>
              </a:rPr>
              <a:t>2</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Find the fractional uncertainties:</a:t>
            </a:r>
          </a:p>
          <a:p>
            <a:pPr>
              <a:buNone/>
            </a:pPr>
            <a:r>
              <a:rPr lang="en-US" dirty="0" smtClean="0">
                <a:latin typeface="Times New Roman" pitchFamily="18" charset="0"/>
                <a:cs typeface="Times New Roman" pitchFamily="18" charset="0"/>
              </a:rPr>
              <a:t>	Length = 0.5/53.3 = 0.009</a:t>
            </a:r>
          </a:p>
          <a:p>
            <a:pPr>
              <a:buNone/>
            </a:pPr>
            <a:r>
              <a:rPr lang="en-US" dirty="0" smtClean="0">
                <a:latin typeface="Times New Roman" pitchFamily="18" charset="0"/>
                <a:cs typeface="Times New Roman" pitchFamily="18" charset="0"/>
              </a:rPr>
              <a:t>	Width = 0.5/8.7 = 0.0575</a:t>
            </a:r>
          </a:p>
          <a:p>
            <a:pPr>
              <a:buNone/>
            </a:pPr>
            <a:r>
              <a:rPr lang="en-US" dirty="0" smtClean="0">
                <a:latin typeface="Times New Roman" pitchFamily="18" charset="0"/>
                <a:cs typeface="Times New Roman" pitchFamily="18" charset="0"/>
              </a:rPr>
              <a:t>	Total = 0.066</a:t>
            </a:r>
          </a:p>
          <a:p>
            <a:pPr>
              <a:buNone/>
            </a:pPr>
            <a:r>
              <a:rPr lang="en-US" dirty="0" smtClean="0">
                <a:latin typeface="Times New Roman" pitchFamily="18" charset="0"/>
                <a:cs typeface="Times New Roman" pitchFamily="18" charset="0"/>
              </a:rPr>
              <a:t>Uncertainty = (463.7)(0.066) = </a:t>
            </a:r>
            <a:r>
              <a:rPr lang="en-US" smtClean="0">
                <a:latin typeface="Times New Roman" pitchFamily="18" charset="0"/>
                <a:cs typeface="Times New Roman" pitchFamily="18" charset="0"/>
              </a:rPr>
              <a:t>30.6 </a:t>
            </a:r>
            <a:r>
              <a:rPr lang="en-US" smtClean="0">
                <a:latin typeface="Times New Roman" pitchFamily="18" charset="0"/>
                <a:cs typeface="Times New Roman" pitchFamily="18" charset="0"/>
              </a:rPr>
              <a:t>cm</a:t>
            </a:r>
            <a:r>
              <a:rPr lang="en-US" baseline="30000" smtClean="0">
                <a:latin typeface="Times New Roman" pitchFamily="18" charset="0"/>
                <a:cs typeface="Times New Roman" pitchFamily="18" charset="0"/>
              </a:rPr>
              <a:t>2</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Area = (463.7 ± 30.6) </a:t>
            </a:r>
            <a:r>
              <a:rPr lang="en-US" dirty="0" smtClean="0">
                <a:latin typeface="Times New Roman" pitchFamily="18" charset="0"/>
                <a:cs typeface="Times New Roman" pitchFamily="18" charset="0"/>
              </a:rPr>
              <a:t>cm</a:t>
            </a:r>
            <a:r>
              <a:rPr lang="en-US" baseline="30000" dirty="0" smtClean="0">
                <a:latin typeface="Times New Roman" pitchFamily="18" charset="0"/>
                <a:cs typeface="Times New Roman" pitchFamily="18" charset="0"/>
              </a:rPr>
              <a:t>2</a:t>
            </a: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3">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ox(in)">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2209800"/>
          <a:ext cx="8229599" cy="3657600"/>
        </p:xfrm>
        <a:graphic>
          <a:graphicData uri="http://schemas.openxmlformats.org/drawingml/2006/table">
            <a:tbl>
              <a:tblPr/>
              <a:tblGrid>
                <a:gridCol w="1645748"/>
                <a:gridCol w="1645748"/>
                <a:gridCol w="1645748"/>
                <a:gridCol w="1645748"/>
                <a:gridCol w="1646607"/>
              </a:tblGrid>
              <a:tr h="914400">
                <a:tc>
                  <a:txBody>
                    <a:bodyPr/>
                    <a:lstStyle/>
                    <a:p>
                      <a:pPr marL="0" marR="0">
                        <a:lnSpc>
                          <a:spcPct val="115000"/>
                        </a:lnSpc>
                        <a:spcBef>
                          <a:spcPts val="0"/>
                        </a:spcBef>
                        <a:spcAft>
                          <a:spcPts val="0"/>
                        </a:spcAft>
                      </a:pPr>
                      <a:endParaRPr lang="en-US" sz="2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a:latin typeface="Times New Roman"/>
                          <a:ea typeface="Calibri"/>
                          <a:cs typeface="Times New Roman"/>
                        </a:rPr>
                        <a:t>Al</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a:latin typeface="Times New Roman"/>
                          <a:ea typeface="Calibri"/>
                          <a:cs typeface="Times New Roman"/>
                        </a:rPr>
                        <a:t>Beth</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a:latin typeface="Times New Roman"/>
                          <a:ea typeface="Calibri"/>
                          <a:cs typeface="Times New Roman"/>
                        </a:rPr>
                        <a:t>Carl</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a:latin typeface="Times New Roman"/>
                          <a:ea typeface="Calibri"/>
                          <a:cs typeface="Times New Roman"/>
                        </a:rPr>
                        <a:t>Dee</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0">
                <a:tc>
                  <a:txBody>
                    <a:bodyPr/>
                    <a:lstStyle/>
                    <a:p>
                      <a:pPr marL="0" marR="0">
                        <a:lnSpc>
                          <a:spcPct val="115000"/>
                        </a:lnSpc>
                        <a:spcBef>
                          <a:spcPts val="0"/>
                        </a:spcBef>
                        <a:spcAft>
                          <a:spcPts val="0"/>
                        </a:spcAft>
                      </a:pPr>
                      <a:r>
                        <a:rPr lang="en-US" sz="2000" b="1">
                          <a:latin typeface="Times New Roman"/>
                          <a:ea typeface="Calibri"/>
                          <a:cs typeface="Times New Roman"/>
                        </a:rPr>
                        <a:t>Trial 1</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7.83 ± 1.60</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9.53 ± 0.27</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8.70 ± 0.04</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9.72 ± 0.04</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0">
                <a:tc>
                  <a:txBody>
                    <a:bodyPr/>
                    <a:lstStyle/>
                    <a:p>
                      <a:pPr marL="0" marR="0">
                        <a:lnSpc>
                          <a:spcPct val="115000"/>
                        </a:lnSpc>
                        <a:spcBef>
                          <a:spcPts val="0"/>
                        </a:spcBef>
                        <a:spcAft>
                          <a:spcPts val="0"/>
                        </a:spcAft>
                      </a:pPr>
                      <a:r>
                        <a:rPr lang="en-US" sz="2000" b="1">
                          <a:latin typeface="Times New Roman"/>
                          <a:ea typeface="Calibri"/>
                          <a:cs typeface="Times New Roman"/>
                        </a:rPr>
                        <a:t>Trial 2</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11.61 ± 2.18</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9.38 ± 0.12</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8.75 ± 0.01</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9.86 ± 0.10</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0">
                <a:tc>
                  <a:txBody>
                    <a:bodyPr/>
                    <a:lstStyle/>
                    <a:p>
                      <a:pPr marL="0" marR="0">
                        <a:lnSpc>
                          <a:spcPct val="115000"/>
                        </a:lnSpc>
                        <a:spcBef>
                          <a:spcPts val="0"/>
                        </a:spcBef>
                        <a:spcAft>
                          <a:spcPts val="0"/>
                        </a:spcAft>
                      </a:pPr>
                      <a:r>
                        <a:rPr lang="en-US" sz="2000" b="1">
                          <a:latin typeface="Times New Roman"/>
                          <a:ea typeface="Calibri"/>
                          <a:cs typeface="Times New Roman"/>
                        </a:rPr>
                        <a:t>Trial 3</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8.85 ± 0.58</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8.87 ± 0.39</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8.77 ± 0.03</a:t>
                      </a:r>
                      <a:endParaRPr lang="en-US"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dirty="0">
                          <a:latin typeface="Times New Roman"/>
                          <a:ea typeface="Calibri"/>
                          <a:cs typeface="Times New Roman"/>
                        </a:rPr>
                        <a:t>9.70 ± 0.06</a:t>
                      </a:r>
                      <a:endParaRPr lang="en-US"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9697" name="Rectangle 1"/>
          <p:cNvSpPr>
            <a:spLocks noChangeArrowheads="1"/>
          </p:cNvSpPr>
          <p:nvPr/>
        </p:nvSpPr>
        <p:spPr bwMode="auto">
          <a:xfrm>
            <a:off x="0" y="0"/>
            <a:ext cx="91440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Accuracy, Uncertainty, Error</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Each of the following persons experimentally determined the value for the acceleration due to gravity in three trials.  The accepted value for gravity is 9.80 m/s</a:t>
            </a:r>
            <a:r>
              <a:rPr kumimoji="0" lang="en-US" sz="2000" b="0" i="1"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2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What can you tell me about each person</a:t>
            </a:r>
            <a:r>
              <a:rPr kumimoji="0" lang="en-US" sz="20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results (accuracy, uncertainty, error)?</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is…………</a:t>
            </a:r>
            <a:endParaRPr lang="en-US" dirty="0"/>
          </a:p>
        </p:txBody>
      </p:sp>
      <p:pic>
        <p:nvPicPr>
          <p:cNvPr id="4" name="Content Placeholder 3" descr="0012-0709-0413-5614_group_of_scientists_working_in_a_laboratory.jpg"/>
          <p:cNvPicPr>
            <a:picLocks noGrp="1" noChangeAspect="1"/>
          </p:cNvPicPr>
          <p:nvPr>
            <p:ph idx="1"/>
          </p:nvPr>
        </p:nvPicPr>
        <p:blipFill>
          <a:blip r:embed="rId3"/>
          <a:stretch>
            <a:fillRect/>
          </a:stretch>
        </p:blipFill>
        <p:spPr>
          <a:xfrm>
            <a:off x="1714500" y="2174081"/>
            <a:ext cx="5715000" cy="3378200"/>
          </a:xfrm>
        </p:spPr>
      </p:pic>
      <p:sp>
        <p:nvSpPr>
          <p:cNvPr id="5" name="TextBox 4"/>
          <p:cNvSpPr txBox="1"/>
          <p:nvPr/>
        </p:nvSpPr>
        <p:spPr>
          <a:xfrm>
            <a:off x="2514600" y="5562600"/>
            <a:ext cx="4267200" cy="92333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Empirical</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newsflash/>
    <p:sndAc>
      <p:stSnd>
        <p:snd r:embed="rId2" name="explode.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600200"/>
            <a:ext cx="8404865" cy="523220"/>
          </a:xfrm>
          <a:prstGeom prst="rect">
            <a:avLst/>
          </a:prstGeom>
          <a:noFill/>
        </p:spPr>
        <p:txBody>
          <a:bodyPr wrap="none" rtlCol="0">
            <a:spAutoFit/>
          </a:bodyPr>
          <a:lstStyle/>
          <a:p>
            <a:pPr algn="ctr"/>
            <a:r>
              <a:rPr lang="en-US" sz="2800" dirty="0" smtClean="0">
                <a:latin typeface="Century Gothic" pitchFamily="34" charset="0"/>
              </a:rPr>
              <a:t>Physics must be validated through experiments</a:t>
            </a:r>
            <a:r>
              <a:rPr lang="en-US" dirty="0" smtClean="0"/>
              <a:t>.</a:t>
            </a:r>
            <a:endParaRPr lang="en-US" dirty="0"/>
          </a:p>
        </p:txBody>
      </p:sp>
      <p:sp>
        <p:nvSpPr>
          <p:cNvPr id="3" name="TextBox 2"/>
          <p:cNvSpPr txBox="1"/>
          <p:nvPr/>
        </p:nvSpPr>
        <p:spPr>
          <a:xfrm>
            <a:off x="2209800" y="4419600"/>
            <a:ext cx="5971122" cy="400110"/>
          </a:xfrm>
          <a:prstGeom prst="rect">
            <a:avLst/>
          </a:prstGeom>
          <a:noFill/>
        </p:spPr>
        <p:txBody>
          <a:bodyPr wrap="none" rtlCol="0">
            <a:spAutoFit/>
          </a:bodyPr>
          <a:lstStyle/>
          <a:p>
            <a:r>
              <a:rPr lang="en-US" sz="2000" dirty="0" smtClean="0">
                <a:latin typeface="Arial Black" pitchFamily="34" charset="0"/>
              </a:rPr>
              <a:t>All experiments follow this format…………</a:t>
            </a:r>
            <a:endParaRPr lang="en-US" sz="2000" dirty="0">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8" dur="5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The Scientific Method</a:t>
            </a:r>
            <a:endParaRPr lang="en-US" dirty="0">
              <a:latin typeface="Algerian" pitchFamily="82" charset="0"/>
            </a:endParaRPr>
          </a:p>
        </p:txBody>
      </p:sp>
      <p:pic>
        <p:nvPicPr>
          <p:cNvPr id="1026" name="Picture 2" descr="C:\Documents and Settings\klight\Local Settings\Temporary Internet Files\Content.IE5\AT2X02B8\MCj04369170000[1].png"/>
          <p:cNvPicPr>
            <a:picLocks noChangeAspect="1" noChangeArrowheads="1"/>
          </p:cNvPicPr>
          <p:nvPr/>
        </p:nvPicPr>
        <p:blipFill>
          <a:blip r:embed="rId2"/>
          <a:srcRect/>
          <a:stretch>
            <a:fillRect/>
          </a:stretch>
        </p:blipFill>
        <p:spPr bwMode="auto">
          <a:xfrm>
            <a:off x="3657714" y="2514714"/>
            <a:ext cx="1828572" cy="1828572"/>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0" y="4800600"/>
            <a:ext cx="7420236" cy="523220"/>
          </a:xfrm>
          <a:prstGeom prst="rect">
            <a:avLst/>
          </a:prstGeom>
          <a:noFill/>
        </p:spPr>
        <p:txBody>
          <a:bodyPr wrap="none" rtlCol="0">
            <a:spAutoFit/>
          </a:bodyPr>
          <a:lstStyle/>
          <a:p>
            <a:pPr marL="514350" indent="-514350">
              <a:buAutoNum type="arabicPeriod"/>
            </a:pPr>
            <a:r>
              <a:rPr lang="en-US" sz="2800" dirty="0" smtClean="0">
                <a:latin typeface="Arial Black" pitchFamily="34" charset="0"/>
              </a:rPr>
              <a:t>Problem or Observation/Questions</a:t>
            </a:r>
          </a:p>
        </p:txBody>
      </p:sp>
      <p:sp>
        <p:nvSpPr>
          <p:cNvPr id="6" name="TextBox 5"/>
          <p:cNvSpPr txBox="1"/>
          <p:nvPr/>
        </p:nvSpPr>
        <p:spPr>
          <a:xfrm>
            <a:off x="0" y="5257800"/>
            <a:ext cx="2977097" cy="523220"/>
          </a:xfrm>
          <a:prstGeom prst="rect">
            <a:avLst/>
          </a:prstGeom>
          <a:noFill/>
        </p:spPr>
        <p:txBody>
          <a:bodyPr wrap="none" rtlCol="0">
            <a:spAutoFit/>
          </a:bodyPr>
          <a:lstStyle/>
          <a:p>
            <a:r>
              <a:rPr lang="en-US" sz="2800" dirty="0" smtClean="0">
                <a:latin typeface="Arial Black" pitchFamily="34" charset="0"/>
              </a:rPr>
              <a:t>2.  Hypothesis</a:t>
            </a:r>
            <a:endParaRPr lang="en-US" sz="2800" dirty="0">
              <a:latin typeface="Arial Black" pitchFamily="34" charset="0"/>
            </a:endParaRPr>
          </a:p>
        </p:txBody>
      </p:sp>
      <p:sp>
        <p:nvSpPr>
          <p:cNvPr id="7" name="TextBox 6"/>
          <p:cNvSpPr txBox="1"/>
          <p:nvPr/>
        </p:nvSpPr>
        <p:spPr>
          <a:xfrm flipH="1">
            <a:off x="0" y="5867400"/>
            <a:ext cx="5105400" cy="523220"/>
          </a:xfrm>
          <a:prstGeom prst="rect">
            <a:avLst/>
          </a:prstGeom>
          <a:noFill/>
        </p:spPr>
        <p:txBody>
          <a:bodyPr wrap="square" rtlCol="0">
            <a:spAutoFit/>
          </a:bodyPr>
          <a:lstStyle/>
          <a:p>
            <a:r>
              <a:rPr lang="en-US" sz="2800" dirty="0" smtClean="0">
                <a:latin typeface="Arial Black" pitchFamily="34" charset="0"/>
              </a:rPr>
              <a:t>3.  Experiment</a:t>
            </a:r>
            <a:endParaRPr lang="en-US" sz="2800" dirty="0">
              <a:latin typeface="Arial Black" pitchFamily="34" charset="0"/>
            </a:endParaRPr>
          </a:p>
        </p:txBody>
      </p:sp>
      <p:sp>
        <p:nvSpPr>
          <p:cNvPr id="8" name="TextBox 7"/>
          <p:cNvSpPr txBox="1"/>
          <p:nvPr/>
        </p:nvSpPr>
        <p:spPr>
          <a:xfrm>
            <a:off x="0" y="6334780"/>
            <a:ext cx="4708405" cy="523220"/>
          </a:xfrm>
          <a:prstGeom prst="rect">
            <a:avLst/>
          </a:prstGeom>
          <a:noFill/>
        </p:spPr>
        <p:txBody>
          <a:bodyPr wrap="none" rtlCol="0">
            <a:spAutoFit/>
          </a:bodyPr>
          <a:lstStyle/>
          <a:p>
            <a:r>
              <a:rPr lang="en-US" sz="2800" dirty="0" smtClean="0">
                <a:latin typeface="Arial Black" pitchFamily="34" charset="0"/>
              </a:rPr>
              <a:t>4.  Analysis/Conclusion</a:t>
            </a:r>
            <a:endParaRPr lang="en-US" sz="2800" dirty="0">
              <a:latin typeface="Arial Black"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2"/>
                                        </p:tgtEl>
                                      </p:cBhvr>
                                      <p:by x="150000" y="150000"/>
                                    </p:animScale>
                                  </p:childTnLst>
                                </p:cTn>
                              </p:par>
                              <p:par>
                                <p:cTn id="7" presetID="0" presetClass="path" presetSubtype="0" accel="50000" decel="50000" fill="hold" nodeType="withEffect">
                                  <p:stCondLst>
                                    <p:cond delay="0"/>
                                  </p:stCondLst>
                                  <p:childTnLst>
                                    <p:animMotion origin="layout" path="M 0.16736 -0.03912 C 0.17014 -0.05671 0.17292 -0.07292 0.18264 -0.08542 C 0.18438 -0.09282 0.19132 -0.11551 0.19549 -0.12037 C 0.19809 -0.12315 0.20191 -0.12338 0.20434 -0.12616 C 0.2099 -0.13218 0.21458 -0.13958 0.21962 -0.1463 C 0.22188 -0.14931 0.22604 -0.15509 0.22604 -0.15509 C 0.23455 -0.18333 0.225 -0.15972 0.23698 -0.17546 C 0.23889 -0.17778 0.23924 -0.18218 0.24132 -0.18403 C 0.24306 -0.18565 0.26007 -0.18958 0.26094 -0.18981 C 0.26927 -0.19421 0.27674 -0.19954 0.28472 -0.2044 C 0.29063 -0.2081 0.29583 -0.21481 0.30226 -0.21597 C 0.30729 -0.2169 0.31233 -0.21782 0.31736 -0.21875 C 0.36563 -0.20949 0.33108 -0.22106 0.36736 -0.19861 C 0.37153 -0.19606 0.38038 -0.19282 0.38038 -0.19282 C 0.38611 -0.17755 0.38524 -0.16227 0.38906 -0.1463 C 0.39253 -0.07847 0.39444 -0.12685 0.38038 -0.06227 C 0.37691 -0.04606 0.37465 -0.0294 0.3717 -0.01296 C 0.37031 -0.00532 0.36736 0.01019 0.36736 0.01019 C 0.3651 0.04815 0.36701 0.07431 0.33698 0.08843 C 0.3276 0.0875 0.31806 0.08681 0.30868 0.08542 C 0.28958 0.08241 0.27118 0.07014 0.25226 0.06528 C 0.23906 0.05139 0.22135 0.04236 0.21094 0.02454 C 0.19965 0.00532 0.18889 -0.02569 0.17396 -0.03912 C 0.17101 -0.04491 0.16823 -0.05069 0.16528 -0.05648 C 0.16042 -0.0662 0.14774 -0.06042 0.13906 -0.06227 C 0.12153 -0.06597 0.09878 -0.07037 0.08264 -0.07963 C 0.06979 -0.08681 0.05938 -0.09282 0.04549 -0.09699 C 0.03837 -0.09907 0.02396 -0.10301 0.02396 -0.10301 C 0.01493 -0.11181 0.00833 -0.11667 -0.00226 -0.12037 C -0.0599 -0.11412 -0.0658 -0.11389 -0.14774 -0.11157 C -0.16701 -0.10347 -0.18073 -0.0831 -0.2 -0.07685 C -0.2066 -0.06806 -0.21076 -0.06319 -0.21962 -0.05949 C -0.22708 -0.04931 -0.22604 -0.05139 -0.23264 -0.03912 C -0.2342 -0.03634 -0.2349 -0.03264 -0.23698 -0.03032 C -0.23872 -0.02847 -0.24132 -0.02847 -0.2434 -0.02755 C -0.24896 -0.0162 -0.25451 -0.00625 -0.26302 0.00139 C -0.26788 0.01435 -0.27344 0.02616 -0.2783 0.03912 C -0.2776 0.05648 -0.27865 0.07407 -0.27604 0.0912 C -0.27552 0.09468 -0.27153 0.09491 -0.26962 0.09699 C -0.25851 0.10903 -0.25139 0.11644 -0.23698 0.12037 C -0.1809 0.11435 -0.19653 0.12245 -0.16736 0.10301 C -0.16042 0.09329 -0.15122 0.08866 -0.1434 0.07963 C -0.13663 0.07176 -0.13247 0.06204 -0.12604 0.0537 C -0.12309 0.03727 -0.12049 0.02083 -0.11736 0.0044 C -0.1158 -0.0375 -0.11788 -0.07847 -0.09774 -0.11157 C -0.09149 -0.12199 -0.08993 -0.13519 -0.0783 -0.14051 C -0.06406 -0.14699 -0.07396 -0.14306 -0.04774 -0.14931 C -0.02865 -0.16204 -0.01233 -0.17546 0.00868 -0.18125 C 0.02951 -0.19491 0.05104 -0.19421 0.07396 -0.19861 C 0.10625 -0.19722 0.15087 -0.19745 0.18472 -0.18981 C 0.21302 -0.18333 0.24549 -0.16157 0.2717 -0.14931 C 0.2941 -0.13866 0.29826 -0.1206 0.31094 -0.09699 C 0.31667 -0.08657 0.33264 -0.07106 0.33264 -0.07106 C 0.34531 -0.04005 0.34583 -0.03125 0.35434 -0.00139 C 0.36319 0.02963 0.37292 0.05718 0.38038 0.08843 C 0.37674 0.10671 0.37448 0.12569 0.36962 0.14352 C 0.36858 0.14745 0.3651 0.14907 0.36302 0.15208 C 0.34566 0.17894 0.33576 0.18866 0.30868 0.1956 C 0.2934 0.19468 0.27795 0.19676 0.26302 0.19282 C 0.25573 0.19097 0.25017 0.18264 0.2434 0.17824 C 0.22951 0.16898 0.21667 0.15949 0.20434 0.1463 C 0.19271 0.13403 0.18576 0.1162 0.1783 0.1 C 0.14635 0.03125 0.1783 0.11898 0.15226 0.04213 C 0.14931 0.02361 0.1441 0.00903 0.14132 -0.01019 C 0.13976 -0.02083 0.14045 -0.0331 0.13472 -0.04213 C 0.1224 -0.06134 0.10174 -0.06829 0.08698 -0.08264 C 0.0691 -0.1 0.05139 -0.11829 0.03472 -0.13773 C 0.02743 -0.1463 0.02153 -0.15671 0.01528 -0.16667 C 0.01059 -0.17407 0.00833 -0.18472 0.00226 -0.18981 C -0.01181 -0.20162 -0.02812 -0.20718 -0.0434 -0.21597 C -0.05069 -0.22477 -0.05833 -0.23287 -0.06528 -0.24213 C -0.07344 -0.25301 -0.06979 -0.25602 -0.08038 -0.26528 C -0.08715 -0.2713 -0.09531 -0.27384 -0.10226 -0.27963 C -0.11823 -0.29282 -0.13212 -0.30394 -0.15 -0.31157 C -0.19219 -0.31042 -0.22934 -0.3294 -0.26302 -0.30301 C -0.27708 -0.29213 -0.2934 -0.28194 -0.30434 -0.26528 C -0.30677 -0.26157 -0.30851 -0.25741 -0.31094 -0.2537 C -0.3151 -0.24769 -0.32396 -0.23634 -0.32396 -0.23634 C -0.33403 -0.2088 -0.32187 -0.23889 -0.33472 -0.21597 C -0.34115 -0.20463 -0.34687 -0.19028 -0.35226 -0.17824 C -0.35434 -0.16412 -0.35608 -0.15324 -0.36094 -0.14051 C -0.36354 -0.09398 -0.36701 -0.04329 -0.35434 0.00139 C -0.34948 0.01852 -0.33594 0.01875 -0.32396 0.02454 C -0.31962 0.02662 -0.31094 0.03032 -0.31094 0.03032 C -0.29722 0.0294 -0.28333 0.02917 -0.26962 0.02755 C -0.26024 0.02639 -0.25035 0.01713 -0.24132 0.01296 C -0.22708 -0.01181 -0.20677 -0.03009 -0.18906 -0.05069 C -0.18264 -0.0581 -0.17517 -0.06528 -0.16962 -0.07384 C -0.16719 -0.07755 -0.1658 -0.08218 -0.16302 -0.08542 C -0.15903 -0.09005 -0.15399 -0.09236 -0.15 -0.09699 C -0.14375 -0.10417 -0.13906 -0.11343 -0.13264 -0.12037 C -0.12014 -0.1338 -0.10608 -0.14468 -0.0934 -0.15787 C -0.08403 -0.16759 -0.07465 -0.17731 -0.06528 -0.18704 C -0.05174 -0.20093 -0.04149 -0.23032 -0.0217 -0.23032 L 0.11302 -0.28542 L 0.11736 -0.15787 L 0.20868 -0.06528 L 0.34566 -0.0537 L 0.15868 -0.05949 L 0.1717 -0.06227 L 0.1 0.13773 L 0.05 0.01875 L 0.31528 -0.07384 " pathEditMode="relative" ptsTypes="fffffffffffffffffffffffffffffffffffffffffffffffffffffffffffffffffffffffffffffffffffffffffffffAAAAAAAAAA">
                                      <p:cBhvr>
                                        <p:cTn id="8" dur="5000" fill="hold"/>
                                        <p:tgtEl>
                                          <p:spTgt spid="1026"/>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2000" fill="hold"/>
                                        <p:tgtEl>
                                          <p:spTgt spid="4"/>
                                        </p:tgtEl>
                                        <p:attrNameLst>
                                          <p:attrName>ppt_x</p:attrName>
                                        </p:attrNameLst>
                                      </p:cBhvr>
                                      <p:tavLst>
                                        <p:tav tm="0">
                                          <p:val>
                                            <p:strVal val="#ppt_x-.2"/>
                                          </p:val>
                                        </p:tav>
                                        <p:tav tm="100000">
                                          <p:val>
                                            <p:strVal val="#ppt_x"/>
                                          </p:val>
                                        </p:tav>
                                      </p:tavLst>
                                    </p:anim>
                                    <p:anim calcmode="lin" valueType="num">
                                      <p:cBhvr>
                                        <p:cTn id="14" dur="2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2000" fill="hold"/>
                                        <p:tgtEl>
                                          <p:spTgt spid="6"/>
                                        </p:tgtEl>
                                        <p:attrNameLst>
                                          <p:attrName>ppt_x</p:attrName>
                                        </p:attrNameLst>
                                      </p:cBhvr>
                                      <p:tavLst>
                                        <p:tav tm="0">
                                          <p:val>
                                            <p:strVal val="#ppt_x-.2"/>
                                          </p:val>
                                        </p:tav>
                                        <p:tav tm="100000">
                                          <p:val>
                                            <p:strVal val="#ppt_x"/>
                                          </p:val>
                                        </p:tav>
                                      </p:tavLst>
                                    </p:anim>
                                    <p:anim calcmode="lin" valueType="num">
                                      <p:cBhvr>
                                        <p:cTn id="21" dur="2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2000" fill="hold"/>
                                        <p:tgtEl>
                                          <p:spTgt spid="7"/>
                                        </p:tgtEl>
                                        <p:attrNameLst>
                                          <p:attrName>ppt_x</p:attrName>
                                        </p:attrNameLst>
                                      </p:cBhvr>
                                      <p:tavLst>
                                        <p:tav tm="0">
                                          <p:val>
                                            <p:strVal val="#ppt_x-.2"/>
                                          </p:val>
                                        </p:tav>
                                        <p:tav tm="100000">
                                          <p:val>
                                            <p:strVal val="#ppt_x"/>
                                          </p:val>
                                        </p:tav>
                                      </p:tavLst>
                                    </p:anim>
                                    <p:anim calcmode="lin" valueType="num">
                                      <p:cBhvr>
                                        <p:cTn id="28" dur="2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9" presetClass="entr" presetSubtype="0" fill="hold" grpId="0" nodeType="clickEffect">
                                  <p:stCondLst>
                                    <p:cond delay="0"/>
                                  </p:stCondLst>
                                  <p:iterate type="lt">
                                    <p:tmPct val="0"/>
                                  </p:iterate>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ppt_x</p:attrName>
                                        </p:attrNameLst>
                                      </p:cBhvr>
                                      <p:tavLst>
                                        <p:tav tm="0">
                                          <p:val>
                                            <p:strVal val="#ppt_x-.2"/>
                                          </p:val>
                                        </p:tav>
                                        <p:tav tm="100000">
                                          <p:val>
                                            <p:strVal val="#ppt_x"/>
                                          </p:val>
                                        </p:tav>
                                      </p:tavLst>
                                    </p:anim>
                                    <p:anim calcmode="lin" valueType="num">
                                      <p:cBhvr>
                                        <p:cTn id="3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6" dur="1000"/>
                                        <p:tgtEl>
                                          <p:spTgt spid="8"/>
                                        </p:tgtEl>
                                      </p:cBhvr>
                                    </p:animEffect>
                                  </p:childTnLst>
                                </p:cTn>
                              </p:par>
                            </p:childTnLst>
                          </p:cTn>
                        </p:par>
                        <p:par>
                          <p:cTn id="37" fill="hold">
                            <p:stCondLst>
                              <p:cond delay="1000"/>
                            </p:stCondLst>
                            <p:childTnLst>
                              <p:par>
                                <p:cTn id="38" presetID="8" presetClass="emph" presetSubtype="0" fill="hold" grpId="1" nodeType="afterEffect">
                                  <p:stCondLst>
                                    <p:cond delay="0"/>
                                  </p:stCondLst>
                                  <p:iterate type="lt">
                                    <p:tmPct val="0"/>
                                  </p:iterate>
                                  <p:childTnLst>
                                    <p:animRot by="21600000">
                                      <p:cBhvr>
                                        <p:cTn id="39" dur="3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8" grpId="0"/>
      <p:bldP spid="8"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Terms of Interest under Analysis</a:t>
            </a:r>
            <a:endParaRPr lang="en-US" dirty="0"/>
          </a:p>
        </p:txBody>
      </p:sp>
      <p:sp>
        <p:nvSpPr>
          <p:cNvPr id="3" name="Content Placeholder 2"/>
          <p:cNvSpPr>
            <a:spLocks noGrp="1"/>
          </p:cNvSpPr>
          <p:nvPr>
            <p:ph sz="half" idx="1"/>
          </p:nvPr>
        </p:nvSpPr>
        <p:spPr>
          <a:xfrm>
            <a:off x="457200" y="1600200"/>
            <a:ext cx="4038600" cy="4800600"/>
          </a:xfrm>
          <a:ln>
            <a:solidFill>
              <a:schemeClr val="accent6"/>
            </a:solidFill>
          </a:ln>
        </p:spPr>
        <p:txBody>
          <a:bodyPr>
            <a:normAutofit/>
          </a:bodyPr>
          <a:lstStyle/>
          <a:p>
            <a:r>
              <a:rPr lang="en-US" dirty="0" smtClean="0">
                <a:solidFill>
                  <a:schemeClr val="accent5">
                    <a:lumMod val="75000"/>
                  </a:schemeClr>
                </a:solidFill>
              </a:rPr>
              <a:t>Accuracy – Comparison of your results to </a:t>
            </a:r>
          </a:p>
          <a:p>
            <a:pPr lvl="1"/>
            <a:r>
              <a:rPr lang="en-US" dirty="0" smtClean="0">
                <a:solidFill>
                  <a:schemeClr val="accent5">
                    <a:lumMod val="75000"/>
                  </a:schemeClr>
                </a:solidFill>
              </a:rPr>
              <a:t>A standard value</a:t>
            </a:r>
          </a:p>
          <a:p>
            <a:pPr lvl="1">
              <a:buNone/>
            </a:pPr>
            <a:r>
              <a:rPr lang="en-US" dirty="0" smtClean="0"/>
              <a:t>% </a:t>
            </a:r>
            <a:r>
              <a:rPr lang="en-US" dirty="0"/>
              <a:t>error =  </a:t>
            </a:r>
          </a:p>
          <a:p>
            <a:pPr lvl="1">
              <a:buNone/>
            </a:pPr>
            <a:endParaRPr lang="en-US" dirty="0"/>
          </a:p>
          <a:p>
            <a:pPr lvl="1">
              <a:buNone/>
            </a:pPr>
            <a:endParaRPr lang="en-US" dirty="0">
              <a:solidFill>
                <a:schemeClr val="accent5">
                  <a:lumMod val="75000"/>
                </a:schemeClr>
              </a:solidFill>
            </a:endParaRPr>
          </a:p>
          <a:p>
            <a:pPr lvl="1"/>
            <a:r>
              <a:rPr lang="en-US" dirty="0" smtClean="0">
                <a:solidFill>
                  <a:schemeClr val="accent5">
                    <a:lumMod val="75000"/>
                  </a:schemeClr>
                </a:solidFill>
              </a:rPr>
              <a:t>Another experimental value</a:t>
            </a:r>
            <a:endParaRPr lang="en-US" dirty="0">
              <a:solidFill>
                <a:schemeClr val="accent5">
                  <a:lumMod val="75000"/>
                </a:schemeClr>
              </a:solidFill>
            </a:endParaRPr>
          </a:p>
          <a:p>
            <a:pPr lvl="1">
              <a:buNone/>
            </a:pPr>
            <a:r>
              <a:rPr lang="en-US" dirty="0" smtClean="0"/>
              <a:t>% error =  </a:t>
            </a:r>
          </a:p>
          <a:p>
            <a:pPr lvl="1">
              <a:buNone/>
            </a:pPr>
            <a:endParaRPr lang="en-US" dirty="0" smtClean="0">
              <a:solidFill>
                <a:schemeClr val="accent5">
                  <a:lumMod val="75000"/>
                </a:schemeClr>
              </a:solidFill>
            </a:endParaRPr>
          </a:p>
        </p:txBody>
      </p:sp>
      <p:sp>
        <p:nvSpPr>
          <p:cNvPr id="4" name="Content Placeholder 3"/>
          <p:cNvSpPr>
            <a:spLocks noGrp="1"/>
          </p:cNvSpPr>
          <p:nvPr>
            <p:ph sz="half" idx="2"/>
          </p:nvPr>
        </p:nvSpPr>
        <p:spPr>
          <a:xfrm>
            <a:off x="4648200" y="1600200"/>
            <a:ext cx="4038600" cy="4800600"/>
          </a:xfrm>
          <a:ln>
            <a:solidFill>
              <a:schemeClr val="accent6"/>
            </a:solidFill>
          </a:ln>
        </p:spPr>
        <p:txBody>
          <a:bodyPr>
            <a:normAutofit/>
          </a:bodyPr>
          <a:lstStyle/>
          <a:p>
            <a:r>
              <a:rPr lang="en-US" dirty="0" smtClean="0">
                <a:solidFill>
                  <a:schemeClr val="accent2">
                    <a:lumMod val="75000"/>
                  </a:schemeClr>
                </a:solidFill>
              </a:rPr>
              <a:t>Precision or Uncertainty – degree of consistency of measurements or the confidence in your measurements</a:t>
            </a:r>
          </a:p>
          <a:p>
            <a:pPr>
              <a:buNone/>
            </a:pPr>
            <a:endParaRPr lang="en-US" dirty="0">
              <a:solidFill>
                <a:schemeClr val="accent2">
                  <a:lumMod val="75000"/>
                </a:schemeClr>
              </a:solidFill>
            </a:endParaRPr>
          </a:p>
          <a:p>
            <a:pPr algn="ctr">
              <a:buNone/>
            </a:pPr>
            <a:r>
              <a:rPr lang="en-US" dirty="0" err="1" smtClean="0">
                <a:solidFill>
                  <a:schemeClr val="accent2">
                    <a:lumMod val="75000"/>
                  </a:schemeClr>
                </a:solidFill>
              </a:rPr>
              <a:t>lamda</a:t>
            </a:r>
            <a:endParaRPr lang="en-US" dirty="0">
              <a:solidFill>
                <a:schemeClr val="accent2">
                  <a:lumMod val="75000"/>
                </a:schemeClr>
              </a:solidFill>
            </a:endParaRPr>
          </a:p>
          <a:p>
            <a:pPr algn="ctr">
              <a:buNone/>
            </a:pPr>
            <a:r>
              <a:rPr lang="en-US" sz="6000" dirty="0" smtClean="0">
                <a:solidFill>
                  <a:schemeClr val="accent2">
                    <a:lumMod val="75000"/>
                  </a:schemeClr>
                </a:solidFill>
              </a:rPr>
              <a:t>δ</a:t>
            </a: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3581400"/>
            <a:ext cx="3448050" cy="495300"/>
          </a:xfrm>
          <a:prstGeom prst="rect">
            <a:avLst/>
          </a:prstGeom>
          <a:noFill/>
        </p:spPr>
      </p:pic>
      <p:sp>
        <p:nvSpPr>
          <p:cNvPr id="41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0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371600" y="5715000"/>
            <a:ext cx="2457450" cy="5429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Autofit/>
          </a:bodyPr>
          <a:lstStyle/>
          <a:p>
            <a:r>
              <a:rPr lang="en-US" sz="3600" dirty="0" smtClean="0"/>
              <a:t>Accuracy – What prevents us from getting the “correct” value in an experiment?</a:t>
            </a:r>
            <a:endParaRPr lang="en-US" sz="3600" dirty="0"/>
          </a:p>
        </p:txBody>
      </p:sp>
      <p:sp>
        <p:nvSpPr>
          <p:cNvPr id="6" name="Content Placeholder 5"/>
          <p:cNvSpPr>
            <a:spLocks noGrp="1"/>
          </p:cNvSpPr>
          <p:nvPr>
            <p:ph idx="1"/>
          </p:nvPr>
        </p:nvSpPr>
        <p:spPr>
          <a:xfrm>
            <a:off x="457200" y="1600201"/>
            <a:ext cx="8229600" cy="1676400"/>
          </a:xfrm>
        </p:spPr>
        <p:txBody>
          <a:bodyPr/>
          <a:lstStyle/>
          <a:p>
            <a:pPr algn="ctr">
              <a:buNone/>
            </a:pPr>
            <a:endParaRPr lang="en-US" dirty="0" smtClean="0">
              <a:latin typeface="Showcard Gothic" pitchFamily="82" charset="0"/>
            </a:endParaRPr>
          </a:p>
          <a:p>
            <a:pPr algn="ctr">
              <a:buNone/>
            </a:pPr>
            <a:r>
              <a:rPr lang="en-US" dirty="0" smtClean="0">
                <a:latin typeface="Showcard Gothic" pitchFamily="82" charset="0"/>
              </a:rPr>
              <a:t>Error</a:t>
            </a:r>
          </a:p>
          <a:p>
            <a:pPr algn="ctr">
              <a:buNone/>
            </a:pPr>
            <a:r>
              <a:rPr lang="en-US" sz="1800" i="1" dirty="0" smtClean="0">
                <a:latin typeface="Showcard Gothic" pitchFamily="82" charset="0"/>
              </a:rPr>
              <a:t>3</a:t>
            </a:r>
            <a:r>
              <a:rPr lang="en-US" sz="2400" i="1" dirty="0">
                <a:latin typeface="Showcard Gothic" pitchFamily="82" charset="0"/>
              </a:rPr>
              <a:t> </a:t>
            </a:r>
            <a:r>
              <a:rPr lang="en-US" sz="2400" i="1" dirty="0" smtClean="0">
                <a:latin typeface="Showcard Gothic" pitchFamily="82" charset="0"/>
              </a:rPr>
              <a:t>types</a:t>
            </a:r>
          </a:p>
          <a:p>
            <a:pPr algn="ctr">
              <a:buNone/>
            </a:pPr>
            <a:endParaRPr lang="en-US" sz="1800" i="1" dirty="0">
              <a:latin typeface="Showcard Gothic" pitchFamily="82" charset="0"/>
            </a:endParaRPr>
          </a:p>
          <a:p>
            <a:pPr algn="ctr">
              <a:buNone/>
            </a:pPr>
            <a:endParaRPr lang="en-US" sz="1800" i="1" dirty="0" smtClean="0">
              <a:latin typeface="Showcard Gothic" pitchFamily="82" charset="0"/>
            </a:endParaRPr>
          </a:p>
          <a:p>
            <a:pPr algn="ctr">
              <a:buNone/>
            </a:pPr>
            <a:endParaRPr lang="en-US" sz="1800" i="1" dirty="0">
              <a:latin typeface="Showcard Gothic" pitchFamily="82" charset="0"/>
            </a:endParaRPr>
          </a:p>
          <a:p>
            <a:pPr algn="ctr">
              <a:buNone/>
            </a:pPr>
            <a:endParaRPr lang="en-US" sz="1800" i="1" dirty="0">
              <a:latin typeface="Times New Roman" pitchFamily="18" charset="0"/>
              <a:cs typeface="Times New Roman" pitchFamily="18" charset="0"/>
            </a:endParaRPr>
          </a:p>
        </p:txBody>
      </p:sp>
      <p:graphicFrame>
        <p:nvGraphicFramePr>
          <p:cNvPr id="8" name="Diagram 7"/>
          <p:cNvGraphicFramePr/>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2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6">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20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6">
                                            <p:txEl>
                                              <p:pRg st="2" end="2"/>
                                            </p:txEl>
                                          </p:spTgt>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37" presetClass="exit" presetSubtype="0" fill="hold" nodeType="afterEffect">
                                  <p:stCondLst>
                                    <p:cond delay="0"/>
                                  </p:stCondLst>
                                  <p:childTnLst>
                                    <p:animEffect transition="out" filter="fade">
                                      <p:cBhvr>
                                        <p:cTn id="17" dur="1000"/>
                                        <p:tgtEl>
                                          <p:spTgt spid="6">
                                            <p:txEl>
                                              <p:pRg st="1" end="1"/>
                                            </p:txEl>
                                          </p:spTgt>
                                        </p:tgtEl>
                                      </p:cBhvr>
                                    </p:animEffect>
                                    <p:anim calcmode="lin" valueType="num">
                                      <p:cBhvr>
                                        <p:cTn id="18" dur="1000"/>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 decel="100000"/>
                                        <p:tgtEl>
                                          <p:spTgt spid="6">
                                            <p:txEl>
                                              <p:pRg st="1" end="1"/>
                                            </p:txEl>
                                          </p:spTgt>
                                        </p:tgtEl>
                                        <p:attrNameLst>
                                          <p:attrName>ppt_y</p:attrName>
                                        </p:attrNameLst>
                                      </p:cBhvr>
                                      <p:tavLst>
                                        <p:tav tm="0">
                                          <p:val>
                                            <p:strVal val="ppt_y"/>
                                          </p:val>
                                        </p:tav>
                                        <p:tav tm="100000">
                                          <p:val>
                                            <p:strVal val="ppt_y-.03"/>
                                          </p:val>
                                        </p:tav>
                                      </p:tavLst>
                                    </p:anim>
                                    <p:anim calcmode="lin" valueType="num">
                                      <p:cBhvr>
                                        <p:cTn id="20" dur="900" accel="100000">
                                          <p:stCondLst>
                                            <p:cond delay="100"/>
                                          </p:stCondLst>
                                        </p:cTn>
                                        <p:tgtEl>
                                          <p:spTgt spid="6">
                                            <p:txEl>
                                              <p:pRg st="1" end="1"/>
                                            </p:txEl>
                                          </p:spTgt>
                                        </p:tgtEl>
                                        <p:attrNameLst>
                                          <p:attrName>ppt_y</p:attrName>
                                        </p:attrNameLst>
                                      </p:cBhvr>
                                      <p:tavLst>
                                        <p:tav tm="0">
                                          <p:val>
                                            <p:strVal val="ppt_y"/>
                                          </p:val>
                                        </p:tav>
                                        <p:tav tm="100000">
                                          <p:val>
                                            <p:strVal val="ppt_y+1"/>
                                          </p:val>
                                        </p:tav>
                                      </p:tavLst>
                                    </p:anim>
                                    <p:set>
                                      <p:cBhvr>
                                        <p:cTn id="21" dur="1" fill="hold">
                                          <p:stCondLst>
                                            <p:cond delay="999"/>
                                          </p:stCondLst>
                                        </p:cTn>
                                        <p:tgtEl>
                                          <p:spTgt spid="6">
                                            <p:txEl>
                                              <p:pRg st="1" end="1"/>
                                            </p:txEl>
                                          </p:spTgt>
                                        </p:tgtEl>
                                        <p:attrNameLst>
                                          <p:attrName>style.visibility</p:attrName>
                                        </p:attrNameLst>
                                      </p:cBhvr>
                                      <p:to>
                                        <p:strVal val="hidden"/>
                                      </p:to>
                                    </p:set>
                                  </p:childTnLst>
                                </p:cTn>
                              </p:par>
                            </p:childTnLst>
                          </p:cTn>
                        </p:par>
                        <p:par>
                          <p:cTn id="22" fill="hold">
                            <p:stCondLst>
                              <p:cond delay="3000"/>
                            </p:stCondLst>
                            <p:childTnLst>
                              <p:par>
                                <p:cTn id="23" presetID="37" presetClass="exit" presetSubtype="0" fill="hold" nodeType="afterEffect">
                                  <p:stCondLst>
                                    <p:cond delay="0"/>
                                  </p:stCondLst>
                                  <p:childTnLst>
                                    <p:animEffect transition="out" filter="fade">
                                      <p:cBhvr>
                                        <p:cTn id="24" dur="1000"/>
                                        <p:tgtEl>
                                          <p:spTgt spid="6">
                                            <p:txEl>
                                              <p:pRg st="2" end="2"/>
                                            </p:txEl>
                                          </p:spTgt>
                                        </p:tgtEl>
                                      </p:cBhvr>
                                    </p:animEffect>
                                    <p:anim calcmode="lin" valueType="num">
                                      <p:cBhvr>
                                        <p:cTn id="25" dur="1000"/>
                                        <p:tgtEl>
                                          <p:spTgt spid="6">
                                            <p:txEl>
                                              <p:pRg st="2" end="2"/>
                                            </p:txEl>
                                          </p:spTgt>
                                        </p:tgtEl>
                                        <p:attrNameLst>
                                          <p:attrName>ppt_x</p:attrName>
                                        </p:attrNameLst>
                                      </p:cBhvr>
                                      <p:tavLst>
                                        <p:tav tm="0">
                                          <p:val>
                                            <p:strVal val="ppt_x"/>
                                          </p:val>
                                        </p:tav>
                                        <p:tav tm="100000">
                                          <p:val>
                                            <p:strVal val="ppt_x"/>
                                          </p:val>
                                        </p:tav>
                                      </p:tavLst>
                                    </p:anim>
                                    <p:anim calcmode="lin" valueType="num">
                                      <p:cBhvr>
                                        <p:cTn id="26" dur="100" decel="100000"/>
                                        <p:tgtEl>
                                          <p:spTgt spid="6">
                                            <p:txEl>
                                              <p:pRg st="2" end="2"/>
                                            </p:txEl>
                                          </p:spTgt>
                                        </p:tgtEl>
                                        <p:attrNameLst>
                                          <p:attrName>ppt_y</p:attrName>
                                        </p:attrNameLst>
                                      </p:cBhvr>
                                      <p:tavLst>
                                        <p:tav tm="0">
                                          <p:val>
                                            <p:strVal val="ppt_y"/>
                                          </p:val>
                                        </p:tav>
                                        <p:tav tm="100000">
                                          <p:val>
                                            <p:strVal val="ppt_y-.03"/>
                                          </p:val>
                                        </p:tav>
                                      </p:tavLst>
                                    </p:anim>
                                    <p:anim calcmode="lin" valueType="num">
                                      <p:cBhvr>
                                        <p:cTn id="27" dur="900" accel="100000">
                                          <p:stCondLst>
                                            <p:cond delay="100"/>
                                          </p:stCondLst>
                                        </p:cTn>
                                        <p:tgtEl>
                                          <p:spTgt spid="6">
                                            <p:txEl>
                                              <p:pRg st="2" end="2"/>
                                            </p:txEl>
                                          </p:spTgt>
                                        </p:tgtEl>
                                        <p:attrNameLst>
                                          <p:attrName>ppt_y</p:attrName>
                                        </p:attrNameLst>
                                      </p:cBhvr>
                                      <p:tavLst>
                                        <p:tav tm="0">
                                          <p:val>
                                            <p:strVal val="ppt_y"/>
                                          </p:val>
                                        </p:tav>
                                        <p:tav tm="100000">
                                          <p:val>
                                            <p:strVal val="ppt_y+1"/>
                                          </p:val>
                                        </p:tav>
                                      </p:tavLst>
                                    </p:anim>
                                    <p:set>
                                      <p:cBhvr>
                                        <p:cTn id="28" dur="1" fill="hold">
                                          <p:stCondLst>
                                            <p:cond delay="999"/>
                                          </p:stCondLst>
                                        </p:cTn>
                                        <p:tgtEl>
                                          <p:spTgt spid="6">
                                            <p:txEl>
                                              <p:pRg st="2" end="2"/>
                                            </p:txEl>
                                          </p:spTgt>
                                        </p:tgtEl>
                                        <p:attrNameLst>
                                          <p:attrName>style.visibility</p:attrName>
                                        </p:attrNameLst>
                                      </p:cBhvr>
                                      <p:to>
                                        <p:strVal val="hidden"/>
                                      </p:to>
                                    </p:set>
                                  </p:childTnLst>
                                </p:cTn>
                              </p:par>
                            </p:childTnLst>
                          </p:cTn>
                        </p:par>
                        <p:par>
                          <p:cTn id="29" fill="hold">
                            <p:stCondLst>
                              <p:cond delay="4000"/>
                            </p:stCondLst>
                            <p:childTnLst>
                              <p:par>
                                <p:cTn id="30" presetID="5" presetClass="entr" presetSubtype="1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heckerboard(across)">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is </a:t>
            </a:r>
            <a:r>
              <a:rPr lang="en-US" b="1" i="1" dirty="0" smtClean="0"/>
              <a:t>Random Error</a:t>
            </a:r>
            <a:r>
              <a:rPr lang="en-US" dirty="0" smtClean="0"/>
              <a:t> communicated for various situations?</a:t>
            </a:r>
            <a:endParaRPr lang="en-US" dirty="0"/>
          </a:p>
        </p:txBody>
      </p:sp>
      <p:sp>
        <p:nvSpPr>
          <p:cNvPr id="3" name="Content Placeholder 2"/>
          <p:cNvSpPr>
            <a:spLocks noGrp="1"/>
          </p:cNvSpPr>
          <p:nvPr>
            <p:ph idx="1"/>
          </p:nvPr>
        </p:nvSpPr>
        <p:spPr>
          <a:xfrm>
            <a:off x="381000" y="1905000"/>
            <a:ext cx="8229600" cy="4495799"/>
          </a:xfrm>
          <a:solidFill>
            <a:schemeClr val="accent1"/>
          </a:solidFill>
        </p:spPr>
        <p:txBody>
          <a:bodyPr>
            <a:normAutofit fontScale="92500" lnSpcReduction="10000"/>
          </a:bodyPr>
          <a:lstStyle/>
          <a:p>
            <a:pPr algn="ctr">
              <a:buNone/>
            </a:pPr>
            <a:r>
              <a:rPr lang="en-US" i="1" dirty="0" smtClean="0">
                <a:latin typeface="Times New Roman" pitchFamily="18" charset="0"/>
                <a:cs typeface="Times New Roman" pitchFamily="18" charset="0"/>
              </a:rPr>
              <a:t>Single Measurement Uncertainty</a:t>
            </a:r>
          </a:p>
          <a:p>
            <a:pPr algn="ctr">
              <a:buNone/>
            </a:pPr>
            <a:endParaRPr lang="en-US" dirty="0"/>
          </a:p>
          <a:p>
            <a:pPr marL="514350" indent="-514350" algn="ctr">
              <a:buNone/>
            </a:pPr>
            <a:r>
              <a:rPr lang="en-US" dirty="0" smtClean="0">
                <a:latin typeface="Times New Roman" pitchFamily="18" charset="0"/>
                <a:cs typeface="Times New Roman" pitchFamily="18" charset="0"/>
              </a:rPr>
              <a:t>Uncertainty = ½ (least count of the instrument)</a:t>
            </a:r>
          </a:p>
          <a:p>
            <a:pPr marL="514350" indent="-514350" algn="ctr">
              <a:buNone/>
            </a:pPr>
            <a:endParaRPr lang="en-US" dirty="0">
              <a:latin typeface="Times New Roman" pitchFamily="18" charset="0"/>
              <a:cs typeface="Times New Roman" pitchFamily="18" charset="0"/>
            </a:endParaRPr>
          </a:p>
          <a:p>
            <a:pPr marL="514350" indent="-514350">
              <a:buNone/>
            </a:pPr>
            <a:r>
              <a:rPr lang="en-US" sz="1600" b="1" dirty="0" smtClean="0">
                <a:latin typeface="Times New Roman" pitchFamily="18" charset="0"/>
                <a:cs typeface="Times New Roman" pitchFamily="18" charset="0"/>
              </a:rPr>
              <a:t>Example</a:t>
            </a:r>
          </a:p>
          <a:p>
            <a:pPr marL="514350" indent="-514350">
              <a:buNone/>
            </a:pPr>
            <a:r>
              <a:rPr lang="en-US" sz="16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Bob steps on a scale with divisions of 1 lb. and the scale reads 142 lbs.  What is the proper way of communicating Bob’s weight (including uncertainty)?</a:t>
            </a:r>
          </a:p>
          <a:p>
            <a:pPr marL="514350" indent="-514350">
              <a:buNone/>
            </a:pPr>
            <a:r>
              <a:rPr lang="en-US" sz="2000" b="1" dirty="0" smtClean="0">
                <a:latin typeface="Times New Roman" pitchFamily="18" charset="0"/>
                <a:cs typeface="Times New Roman" pitchFamily="18" charset="0"/>
              </a:rPr>
              <a:t>Answer</a:t>
            </a:r>
          </a:p>
          <a:p>
            <a:pPr marL="514350" indent="-51435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Bob’s weight must be higher than 141.5 or the scale would read 141 lbs.  Bob must also be less than 142.5 or the scale would read 143 lbs.  So Bob’s weight is </a:t>
            </a:r>
            <a:r>
              <a:rPr lang="en-US" sz="3000" b="1" dirty="0" smtClean="0">
                <a:latin typeface="Times New Roman" pitchFamily="18" charset="0"/>
                <a:cs typeface="Times New Roman" pitchFamily="18" charset="0"/>
              </a:rPr>
              <a:t>142.0 ± 0.5 lbs.</a:t>
            </a:r>
            <a:endParaRPr lang="en-US" sz="3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p:cTn id="35"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style>
          <a:lnRef idx="2">
            <a:schemeClr val="accent2"/>
          </a:lnRef>
          <a:fillRef idx="1">
            <a:schemeClr val="lt1"/>
          </a:fillRef>
          <a:effectRef idx="0">
            <a:schemeClr val="accent2"/>
          </a:effectRef>
          <a:fontRef idx="minor">
            <a:schemeClr val="dk1"/>
          </a:fontRef>
        </p:style>
        <p:txBody>
          <a:bodyPr/>
          <a:lstStyle/>
          <a:p>
            <a:r>
              <a:rPr lang="en-US" dirty="0" smtClean="0"/>
              <a:t>Single </a:t>
            </a:r>
            <a:r>
              <a:rPr lang="en-US" dirty="0"/>
              <a:t>m</a:t>
            </a:r>
            <a:r>
              <a:rPr lang="en-US" dirty="0" smtClean="0"/>
              <a:t>easurements continued…</a:t>
            </a:r>
            <a:endParaRPr lang="en-US" dirty="0"/>
          </a:p>
        </p:txBody>
      </p:sp>
      <p:sp>
        <p:nvSpPr>
          <p:cNvPr id="3" name="Content Placeholder 2"/>
          <p:cNvSpPr>
            <a:spLocks noGrp="1"/>
          </p:cNvSpPr>
          <p:nvPr>
            <p:ph idx="1"/>
          </p:nvPr>
        </p:nvSpPr>
        <p:spPr>
          <a:xfrm>
            <a:off x="457200" y="1981200"/>
            <a:ext cx="8229600" cy="4525963"/>
          </a:xfrm>
        </p:spPr>
        <p:txBody>
          <a:bodyPr/>
          <a:lstStyle/>
          <a:p>
            <a:pPr algn="ctr">
              <a:buNone/>
            </a:pPr>
            <a:r>
              <a:rPr lang="en-US" b="1" i="1" dirty="0" smtClean="0">
                <a:latin typeface="Times New Roman" pitchFamily="18" charset="0"/>
                <a:cs typeface="Times New Roman" pitchFamily="18" charset="0"/>
              </a:rPr>
              <a:t>Fractional</a:t>
            </a:r>
          </a:p>
          <a:p>
            <a:pPr algn="ctr">
              <a:buNone/>
            </a:pPr>
            <a:endParaRPr lang="en-US" b="1" i="1" dirty="0" smtClean="0">
              <a:latin typeface="Times New Roman" pitchFamily="18" charset="0"/>
              <a:cs typeface="Times New Roman" pitchFamily="18" charset="0"/>
            </a:endParaRPr>
          </a:p>
          <a:p>
            <a:pPr>
              <a:buNone/>
            </a:pPr>
            <a:r>
              <a:rPr lang="en-US" i="1" dirty="0" smtClean="0">
                <a:latin typeface="Times New Roman" pitchFamily="18" charset="0"/>
                <a:cs typeface="Times New Roman" pitchFamily="18" charset="0"/>
              </a:rPr>
              <a:t>Fractional Uncertainty </a:t>
            </a:r>
            <a:r>
              <a:rPr lang="en-US" dirty="0" smtClean="0">
                <a:latin typeface="Times New Roman" pitchFamily="18" charset="0"/>
                <a:cs typeface="Times New Roman" pitchFamily="18" charset="0"/>
              </a:rPr>
              <a:t>=                                 </a:t>
            </a:r>
          </a:p>
          <a:p>
            <a:pPr>
              <a:buNone/>
            </a:pPr>
            <a:endParaRPr lang="en-US" dirty="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Bob’s fractional uncertainty = </a:t>
            </a:r>
          </a:p>
          <a:p>
            <a:pPr>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0.5/142.0 = 0.0035</a:t>
            </a:r>
            <a:endParaRPr lang="en-US" sz="2800" dirty="0">
              <a:latin typeface="Times New Roman" pitchFamily="18" charset="0"/>
              <a:cs typeface="Times New Roman" pitchFamily="18" charset="0"/>
            </a:endParaRPr>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8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800600" y="3048000"/>
            <a:ext cx="3209925" cy="942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0481"/>
                                        </p:tgtEl>
                                        <p:attrNameLst>
                                          <p:attrName>style.visibility</p:attrName>
                                        </p:attrNameLst>
                                      </p:cBhvr>
                                      <p:to>
                                        <p:strVal val="visible"/>
                                      </p:to>
                                    </p:set>
                                    <p:animEffect transition="in" filter="checkerboard(across)">
                                      <p:cBhvr>
                                        <p:cTn id="17" dur="500"/>
                                        <p:tgtEl>
                                          <p:spTgt spid="2048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style>
          <a:lnRef idx="2">
            <a:schemeClr val="accent1"/>
          </a:lnRef>
          <a:fillRef idx="1">
            <a:schemeClr val="lt1"/>
          </a:fillRef>
          <a:effectRef idx="0">
            <a:schemeClr val="accent1"/>
          </a:effectRef>
          <a:fontRef idx="minor">
            <a:schemeClr val="dk1"/>
          </a:fontRef>
        </p:style>
        <p:txBody>
          <a:bodyPr/>
          <a:lstStyle/>
          <a:p>
            <a:r>
              <a:rPr lang="en-US" dirty="0" smtClean="0"/>
              <a:t>Single measurements continued…</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r>
              <a:rPr lang="en-US" b="1" i="1" dirty="0" smtClean="0">
                <a:latin typeface="Times New Roman" pitchFamily="18" charset="0"/>
                <a:cs typeface="Times New Roman" pitchFamily="18" charset="0"/>
              </a:rPr>
              <a:t>Percentage</a:t>
            </a:r>
          </a:p>
          <a:p>
            <a:pPr algn="ctr">
              <a:buNone/>
            </a:pPr>
            <a:endParaRPr lang="en-US" b="1" i="1" dirty="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Percent Uncertainty =                                   x 100</a:t>
            </a:r>
          </a:p>
          <a:p>
            <a:pPr>
              <a:buNone/>
            </a:pPr>
            <a:endParaRPr lang="en-US" dirty="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Bob’s Percent Uncertainty = </a:t>
            </a: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0.35%</a:t>
            </a:r>
          </a:p>
          <a:p>
            <a:pPr>
              <a:buNone/>
            </a:pPr>
            <a:endParaRPr lang="en-US" dirty="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b="1" i="1" dirty="0">
              <a:latin typeface="Times New Roman" pitchFamily="18" charset="0"/>
              <a:cs typeface="Times New Roman" pitchFamily="18" charset="0"/>
            </a:endParaRPr>
          </a:p>
          <a:p>
            <a:pPr algn="ctr">
              <a:buNone/>
            </a:pPr>
            <a:endParaRPr lang="en-US" b="1" i="1" dirty="0">
              <a:latin typeface="Times New Roman" pitchFamily="18" charset="0"/>
              <a:cs typeface="Times New Roman" pitchFamily="18" charset="0"/>
            </a:endParaRPr>
          </a:p>
        </p:txBody>
      </p:sp>
      <p:pic>
        <p:nvPicPr>
          <p:cNvPr id="4"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191000" y="3200400"/>
            <a:ext cx="3209925" cy="942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blinds(horizontal)">
                                      <p:cBhvr>
                                        <p:cTn id="14" dur="5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linds(horizont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horizontal)">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linds(horizontal)">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459</TotalTime>
  <Words>716</Words>
  <Application>Microsoft Office PowerPoint</Application>
  <PresentationFormat>On-screen Show (4:3)</PresentationFormat>
  <Paragraphs>153</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UNIT 1</vt:lpstr>
      <vt:lpstr>Physics is…………</vt:lpstr>
      <vt:lpstr>Slide 3</vt:lpstr>
      <vt:lpstr>The Scientific Method</vt:lpstr>
      <vt:lpstr>2 Terms of Interest under Analysis</vt:lpstr>
      <vt:lpstr>Accuracy – What prevents us from getting the “correct” value in an experiment?</vt:lpstr>
      <vt:lpstr>How is Random Error communicated for various situations?</vt:lpstr>
      <vt:lpstr>Single measurements continued…</vt:lpstr>
      <vt:lpstr>Single measurements continued…</vt:lpstr>
      <vt:lpstr>Single measurements continued…</vt:lpstr>
      <vt:lpstr>Small number of trials</vt:lpstr>
      <vt:lpstr>Large number of Trials</vt:lpstr>
      <vt:lpstr>Large number of trials</vt:lpstr>
      <vt:lpstr>Standard Error</vt:lpstr>
      <vt:lpstr>Combining Uncertainties</vt:lpstr>
      <vt:lpstr>Combining Uncertainties</vt:lpstr>
      <vt:lpstr>Slide 17</vt:lpstr>
    </vt:vector>
  </TitlesOfParts>
  <Company>CLSD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dc:title>
  <dc:creator> </dc:creator>
  <cp:lastModifiedBy> </cp:lastModifiedBy>
  <cp:revision>65</cp:revision>
  <dcterms:created xsi:type="dcterms:W3CDTF">2008-07-30T16:10:08Z</dcterms:created>
  <dcterms:modified xsi:type="dcterms:W3CDTF">2008-08-26T18:25:55Z</dcterms:modified>
</cp:coreProperties>
</file>