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34615" autoAdjust="0"/>
    <p:restoredTop sz="86477" autoAdjust="0"/>
  </p:normalViewPr>
  <p:slideViewPr>
    <p:cSldViewPr>
      <p:cViewPr varScale="1">
        <p:scale>
          <a:sx n="79" d="100"/>
          <a:sy n="79" d="100"/>
        </p:scale>
        <p:origin x="-149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04" y="144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38B8E9-CB25-4FD7-9DC7-FE372062E203}" type="datetimeFigureOut">
              <a:rPr lang="en-US"/>
              <a:pPr>
                <a:defRPr/>
              </a:pPr>
              <a:t>2/19/2009</a:t>
            </a:fld>
            <a:endParaRPr lang="en-US" dirty="0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A8440C-6EDC-4040-B1AC-495EB05E6F5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49DF76-18CE-46C4-8D02-6340EC7C891E}" type="datetimeFigureOut">
              <a:rPr lang="en-US"/>
              <a:pPr>
                <a:defRPr/>
              </a:pPr>
              <a:t>2/19/2009</a:t>
            </a:fld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6ADEBA-8F97-4F91-9462-4EBDD24F8B3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34A772-5382-4B85-873A-AAC78E102F1B}" type="datetimeFigureOut">
              <a:rPr lang="en-US"/>
              <a:pPr>
                <a:defRPr/>
              </a:pPr>
              <a:t>2/19/2009</a:t>
            </a:fld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04BCB8-D429-4541-983C-AFD2187C0B3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73E880-8B9B-438C-8504-3F98747BF236}" type="datetimeFigureOut">
              <a:rPr lang="en-US"/>
              <a:pPr>
                <a:defRPr/>
              </a:pPr>
              <a:t>2/19/2009</a:t>
            </a:fld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F7B85-AB4C-4C80-9BB5-09AFC95295D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A92B9-FF60-49CD-B37E-B0D7849BEB1B}" type="datetimeFigureOut">
              <a:rPr lang="en-US"/>
              <a:pPr>
                <a:defRPr/>
              </a:pPr>
              <a:t>2/19/2009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9A5C3E-5B1C-46AB-9433-5878E0C5829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4611F0-77EF-48F3-AC4D-EACE88A9D292}" type="datetimeFigureOut">
              <a:rPr lang="en-US"/>
              <a:pPr>
                <a:defRPr/>
              </a:pPr>
              <a:t>2/19/2009</a:t>
            </a:fld>
            <a:endParaRPr lang="en-US" dirty="0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17FF7C-B72F-4E0F-9E97-00C0C5BEF4C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9D9749-5E4D-4C94-964A-8E7D13BDDB08}" type="datetimeFigureOut">
              <a:rPr lang="en-US"/>
              <a:pPr>
                <a:defRPr/>
              </a:pPr>
              <a:t>2/19/2009</a:t>
            </a:fld>
            <a:endParaRPr lang="en-US" dirty="0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62D569-C619-4283-B536-88FA16B27B2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B127A1-F116-4B00-AA8F-5CEFD4F893C2}" type="datetimeFigureOut">
              <a:rPr lang="en-US"/>
              <a:pPr>
                <a:defRPr/>
              </a:pPr>
              <a:t>2/19/2009</a:t>
            </a:fld>
            <a:endParaRPr lang="en-US" dirty="0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CE0BA6-8C67-4D84-8D51-244D8638965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574BE8-F780-4849-8F51-DB256CCB74A2}" type="datetimeFigureOut">
              <a:rPr lang="en-US"/>
              <a:pPr>
                <a:defRPr/>
              </a:pPr>
              <a:t>2/19/2009</a:t>
            </a:fld>
            <a:endParaRPr lang="en-US" dirty="0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D9E6F3-65C5-42DF-AAB5-0525CE9B99B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2BCD52-A61B-4D11-A623-CFD32A6E3128}" type="datetimeFigureOut">
              <a:rPr lang="en-US"/>
              <a:pPr>
                <a:defRPr/>
              </a:pPr>
              <a:t>2/19/2009</a:t>
            </a:fld>
            <a:endParaRPr lang="en-US" dirty="0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A7D1E5-29DD-405F-AA2E-0E29F6F6739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ight Triangle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515760-3A3E-4026-88C0-11E4133CD91A}" type="datetimeFigureOut">
              <a:rPr lang="en-US"/>
              <a:pPr>
                <a:defRPr/>
              </a:pPr>
              <a:t>2/19/2009</a:t>
            </a:fld>
            <a:endParaRPr lang="en-US" dirty="0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B09C90-CCC9-4136-8B49-77AA1E635E7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8025B88-D93A-4B95-A0A4-BBB36786B1BA}" type="datetimeFigureOut">
              <a:rPr lang="en-US"/>
              <a:pPr>
                <a:defRPr/>
              </a:pPr>
              <a:t>2/19/2009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E9B8EFA-7EFB-42DD-AFB5-CFAC7F602E2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05" r:id="rId2"/>
    <p:sldLayoutId id="2147483814" r:id="rId3"/>
    <p:sldLayoutId id="2147483806" r:id="rId4"/>
    <p:sldLayoutId id="2147483807" r:id="rId5"/>
    <p:sldLayoutId id="2147483808" r:id="rId6"/>
    <p:sldLayoutId id="2147483809" r:id="rId7"/>
    <p:sldLayoutId id="2147483810" r:id="rId8"/>
    <p:sldLayoutId id="2147483815" r:id="rId9"/>
    <p:sldLayoutId id="2147483811" r:id="rId10"/>
    <p:sldLayoutId id="214748381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h.navy.mil/" TargetMode="External"/><Relationship Id="rId2" Type="http://schemas.openxmlformats.org/officeDocument/2006/relationships/hyperlink" Target="http://web.ffcj.org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dartmouth.edu/" TargetMode="External"/><Relationship Id="rId5" Type="http://schemas.openxmlformats.org/officeDocument/2006/relationships/hyperlink" Target="http://www.marymount.k12.ny.us/" TargetMode="External"/><Relationship Id="rId4" Type="http://schemas.openxmlformats.org/officeDocument/2006/relationships/hyperlink" Target="http://www.mychemistrytutor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Double </a:t>
            </a:r>
            <a:r>
              <a:rPr lang="en-US" dirty="0" smtClean="0"/>
              <a:t>Replacement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Reaction</a:t>
            </a:r>
            <a:endParaRPr lang="en-US" dirty="0"/>
          </a:p>
        </p:txBody>
      </p:sp>
      <p:sp>
        <p:nvSpPr>
          <p:cNvPr id="5123" name="Subtitle 2"/>
          <p:cNvSpPr>
            <a:spLocks noGrp="1"/>
          </p:cNvSpPr>
          <p:nvPr>
            <p:ph type="subTitle" idx="1"/>
          </p:nvPr>
        </p:nvSpPr>
        <p:spPr>
          <a:xfrm>
            <a:off x="533400" y="3228975"/>
            <a:ext cx="7854950" cy="1752600"/>
          </a:xfrm>
        </p:spPr>
        <p:txBody>
          <a:bodyPr/>
          <a:lstStyle/>
          <a:p>
            <a:pPr marR="0" eaLnBrk="1" hangingPunct="1"/>
            <a:r>
              <a:rPr lang="en-US" dirty="0" smtClean="0"/>
              <a:t>By </a:t>
            </a:r>
          </a:p>
          <a:p>
            <a:pPr marR="0" eaLnBrk="1" hangingPunct="1"/>
            <a:r>
              <a:rPr lang="en-US" dirty="0" smtClean="0"/>
              <a:t>Rosie </a:t>
            </a:r>
            <a:r>
              <a:rPr lang="en-US" dirty="0" smtClean="0"/>
              <a:t>Langello</a:t>
            </a:r>
            <a:r>
              <a:rPr lang="en-US" dirty="0" smtClean="0"/>
              <a:t>, Hannah Moyer, Katie Brandt, and Nichole Weaver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609600" y="1176338"/>
            <a:ext cx="2212975" cy="1582737"/>
          </a:xfrm>
        </p:spPr>
        <p:txBody>
          <a:bodyPr/>
          <a:lstStyle/>
          <a:p>
            <a:pPr eaLnBrk="1" hangingPunct="1"/>
            <a:r>
              <a:rPr lang="en-US" dirty="0" smtClean="0"/>
              <a:t>Double Replacement:</a:t>
            </a:r>
          </a:p>
        </p:txBody>
      </p:sp>
      <p:sp>
        <p:nvSpPr>
          <p:cNvPr id="6147" name="Text Placeholder 2"/>
          <p:cNvSpPr>
            <a:spLocks noGrp="1"/>
          </p:cNvSpPr>
          <p:nvPr>
            <p:ph type="body" sz="half" idx="2"/>
          </p:nvPr>
        </p:nvSpPr>
        <p:spPr>
          <a:xfrm>
            <a:off x="609600" y="2743200"/>
            <a:ext cx="2209800" cy="2179638"/>
          </a:xfrm>
        </p:spPr>
        <p:txBody>
          <a:bodyPr/>
          <a:lstStyle/>
          <a:p>
            <a:pPr eaLnBrk="1" hangingPunct="1"/>
            <a:r>
              <a:rPr lang="en-US" dirty="0" smtClean="0"/>
              <a:t>A chemical reaction in which two compounds exchange positive ions and form  new ions  to form two new compounds</a:t>
            </a:r>
          </a:p>
          <a:p>
            <a:pPr eaLnBrk="1" hangingPunct="1"/>
            <a:endParaRPr lang="en-US" dirty="0" smtClean="0"/>
          </a:p>
        </p:txBody>
      </p:sp>
      <p:pic>
        <p:nvPicPr>
          <p:cNvPr id="6148" name="Picture Placeholder 4" descr="proc3.gif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9570" b="9570"/>
          <a:stretch>
            <a:fillRect/>
          </a:stretch>
        </p:blipFill>
        <p:spPr>
          <a:xfrm rot="420000">
            <a:off x="3486150" y="1200150"/>
            <a:ext cx="4618038" cy="3930650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  <p:bldP spid="614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The Generic Equation of Double Replacement</a:t>
            </a:r>
            <a:endParaRPr lang="en-US" dirty="0"/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389438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endParaRPr lang="en-US" dirty="0" smtClean="0"/>
          </a:p>
          <a:p>
            <a:pPr eaLnBrk="1" hangingPunct="1">
              <a:buFont typeface="Wingdings 2" pitchFamily="18" charset="2"/>
              <a:buNone/>
            </a:pPr>
            <a:r>
              <a:rPr lang="en-US" dirty="0" smtClean="0"/>
              <a:t>The generic equation for Double Replacement is: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dirty="0" smtClean="0"/>
              <a:t>AB(</a:t>
            </a:r>
            <a:r>
              <a:rPr lang="en-US" dirty="0" smtClean="0"/>
              <a:t>aq</a:t>
            </a:r>
            <a:r>
              <a:rPr lang="en-US" dirty="0" smtClean="0"/>
              <a:t>)+XY(</a:t>
            </a:r>
            <a:r>
              <a:rPr lang="en-US" dirty="0" smtClean="0"/>
              <a:t>aq</a:t>
            </a:r>
            <a:r>
              <a:rPr lang="en-US" dirty="0" smtClean="0"/>
              <a:t>)</a:t>
            </a:r>
            <a:r>
              <a:rPr lang="en-US" dirty="0" smtClean="0">
                <a:sym typeface="Wingdings" pitchFamily="2" charset="2"/>
              </a:rPr>
              <a:t>AY(s)+XB(</a:t>
            </a:r>
            <a:r>
              <a:rPr lang="en-US" dirty="0" smtClean="0">
                <a:sym typeface="Wingdings" pitchFamily="2" charset="2"/>
              </a:rPr>
              <a:t>aq</a:t>
            </a:r>
            <a:r>
              <a:rPr lang="en-US" dirty="0" smtClean="0">
                <a:sym typeface="Wingdings" pitchFamily="2" charset="2"/>
              </a:rPr>
              <a:t>)</a:t>
            </a:r>
          </a:p>
          <a:p>
            <a:pPr eaLnBrk="1" hangingPunct="1">
              <a:buFont typeface="Wingdings 2" pitchFamily="18" charset="2"/>
              <a:buNone/>
            </a:pPr>
            <a:endParaRPr lang="en-US" dirty="0" smtClean="0">
              <a:sym typeface="Wingdings" pitchFamily="2" charset="2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			EXAMPLES!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609600" y="2057400"/>
            <a:ext cx="8305800" cy="4389438"/>
          </a:xfrm>
        </p:spPr>
        <p:txBody>
          <a:bodyPr/>
          <a:lstStyle/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Silver nitrite and potassium chloride</a:t>
            </a:r>
          </a:p>
          <a:p>
            <a:pPr eaLnBrk="1" hangingPunct="1"/>
            <a:r>
              <a:rPr lang="en-US" dirty="0" smtClean="0"/>
              <a:t>Baking Soda and </a:t>
            </a:r>
            <a:r>
              <a:rPr lang="en-US" dirty="0" smtClean="0"/>
              <a:t>Vinegar</a:t>
            </a:r>
            <a:endParaRPr lang="en-US" dirty="0" smtClean="0"/>
          </a:p>
          <a:p>
            <a:pPr eaLnBrk="1" hangingPunct="1"/>
            <a:r>
              <a:rPr lang="en-US" sz="2400" dirty="0" smtClean="0"/>
              <a:t>Cake</a:t>
            </a:r>
            <a:r>
              <a:rPr lang="en-US" sz="2000" dirty="0" smtClean="0"/>
              <a:t>:  Baking soda (NaHCO3) reacts with acidic substances (HA) in cake batter in a double replacement reaction:</a:t>
            </a:r>
            <a:br>
              <a:rPr lang="en-US" sz="2000" dirty="0" smtClean="0"/>
            </a:br>
            <a:r>
              <a:rPr lang="en-US" sz="2000" dirty="0" smtClean="0"/>
              <a:t>	NaHCO3      +   HA     --&gt;    Na A       +   H (HCO3)</a:t>
            </a:r>
            <a:br>
              <a:rPr lang="en-US" sz="2000" dirty="0" smtClean="0"/>
            </a:br>
            <a:r>
              <a:rPr lang="en-US" sz="2000" dirty="0" smtClean="0"/>
              <a:t>H(HCO3) is more commonly know as H2CO3.  It decomposes into CO2 and Water.  The CO2 is responsible for making the cake rise</a:t>
            </a:r>
            <a:r>
              <a:rPr lang="en-US" dirty="0" smtClean="0"/>
              <a:t>.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  <p:bldP spid="819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What happens during a double replacement reaction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US" sz="1600" b="1" dirty="0" smtClean="0"/>
              <a:t>Double Replacement Reactions</a:t>
            </a:r>
            <a:endParaRPr lang="en-US" sz="1600" dirty="0" smtClean="0"/>
          </a:p>
          <a:p>
            <a:pPr eaLnBrk="1" hangingPunct="1">
              <a:buFont typeface="Wingdings 2" pitchFamily="18" charset="2"/>
              <a:buNone/>
            </a:pPr>
            <a:r>
              <a:rPr lang="en-US" sz="1600" dirty="0" smtClean="0"/>
              <a:t>A typical double replacement reaction occurs when two ionic compounds are mixed together. In water these ionic compounds split apart into their respective anions and cations. </a:t>
            </a:r>
            <a:r>
              <a:rPr lang="en-US" sz="1600" dirty="0" smtClean="0"/>
              <a:t>The </a:t>
            </a:r>
            <a:r>
              <a:rPr lang="en-US" sz="1600" dirty="0" smtClean="0"/>
              <a:t>cations now have an opportunity to swap anions. A reaction occurs if , by swapping anions, a product is formed that can no longer split apart.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z="1600" dirty="0" smtClean="0"/>
              <a:t>			AgNO</a:t>
            </a:r>
            <a:r>
              <a:rPr lang="en-US" sz="1600" baseline="-25000" dirty="0" smtClean="0"/>
              <a:t>3(</a:t>
            </a:r>
            <a:r>
              <a:rPr lang="en-US" sz="1600" baseline="-25000" dirty="0" smtClean="0"/>
              <a:t>aq</a:t>
            </a:r>
            <a:r>
              <a:rPr lang="en-US" sz="1600" baseline="-25000" dirty="0" smtClean="0"/>
              <a:t>)</a:t>
            </a:r>
            <a:r>
              <a:rPr lang="en-US" sz="1600" dirty="0" smtClean="0"/>
              <a:t> + </a:t>
            </a:r>
            <a:r>
              <a:rPr lang="en-US" sz="1600" dirty="0" smtClean="0"/>
              <a:t>KCl</a:t>
            </a:r>
            <a:r>
              <a:rPr lang="en-US" sz="1600" baseline="-25000" dirty="0" smtClean="0"/>
              <a:t>(</a:t>
            </a:r>
            <a:r>
              <a:rPr lang="en-US" sz="1600" baseline="-25000" dirty="0" smtClean="0"/>
              <a:t>aq</a:t>
            </a:r>
            <a:r>
              <a:rPr lang="en-US" sz="1600" baseline="-25000" dirty="0" smtClean="0"/>
              <a:t>)</a:t>
            </a:r>
            <a:r>
              <a:rPr lang="en-US" sz="1600" dirty="0" smtClean="0"/>
              <a:t> ‑‑‑‑&gt; </a:t>
            </a:r>
            <a:r>
              <a:rPr lang="en-US" sz="1600" dirty="0" smtClean="0"/>
              <a:t>AgCl</a:t>
            </a:r>
            <a:r>
              <a:rPr lang="en-US" sz="1600" baseline="-25000" dirty="0" smtClean="0"/>
              <a:t>(s)</a:t>
            </a:r>
            <a:r>
              <a:rPr lang="en-US" sz="1600" dirty="0" smtClean="0"/>
              <a:t> + KNO</a:t>
            </a:r>
            <a:r>
              <a:rPr lang="en-US" sz="1600" baseline="-25000" dirty="0" smtClean="0"/>
              <a:t>3(</a:t>
            </a:r>
            <a:r>
              <a:rPr lang="en-US" sz="1600" baseline="-25000" dirty="0" smtClean="0"/>
              <a:t>aq</a:t>
            </a:r>
            <a:r>
              <a:rPr lang="en-US" sz="1600" baseline="-25000" dirty="0" smtClean="0"/>
              <a:t>)</a:t>
            </a:r>
            <a:r>
              <a:rPr lang="en-US" sz="1600" dirty="0" smtClean="0"/>
              <a:t>  </a:t>
            </a:r>
          </a:p>
          <a:p>
            <a:pPr eaLnBrk="1" hangingPunct="1">
              <a:buFont typeface="Wingdings 2" pitchFamily="18" charset="2"/>
              <a:buNone/>
            </a:pPr>
            <a:endParaRPr lang="en-US" sz="1600" dirty="0" smtClean="0"/>
          </a:p>
          <a:p>
            <a:pPr eaLnBrk="1" hangingPunct="1">
              <a:buFont typeface="Wingdings 2" pitchFamily="18" charset="2"/>
              <a:buNone/>
            </a:pPr>
            <a:r>
              <a:rPr lang="en-US" sz="1600" dirty="0" smtClean="0"/>
              <a:t>	The reaction must be driven by one of three driving forces: Formation of a solid, formation of a gas or formation of a weakly ionizing compound such as water. 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z="1600" dirty="0" smtClean="0"/>
              <a:t>			NaNO</a:t>
            </a:r>
            <a:r>
              <a:rPr lang="en-US" sz="1600" baseline="-25000" dirty="0" smtClean="0"/>
              <a:t>3(</a:t>
            </a:r>
            <a:r>
              <a:rPr lang="en-US" sz="1600" baseline="-25000" dirty="0" smtClean="0"/>
              <a:t>aq</a:t>
            </a:r>
            <a:r>
              <a:rPr lang="en-US" sz="1600" baseline="-25000" dirty="0" smtClean="0"/>
              <a:t>)</a:t>
            </a:r>
            <a:r>
              <a:rPr lang="en-US" sz="1600" dirty="0" smtClean="0"/>
              <a:t> + </a:t>
            </a:r>
            <a:r>
              <a:rPr lang="en-US" sz="1600" dirty="0" smtClean="0"/>
              <a:t>KCl</a:t>
            </a:r>
            <a:r>
              <a:rPr lang="en-US" sz="1600" baseline="-25000" dirty="0" smtClean="0"/>
              <a:t>(</a:t>
            </a:r>
            <a:r>
              <a:rPr lang="en-US" sz="1600" baseline="-25000" dirty="0" smtClean="0"/>
              <a:t>aq</a:t>
            </a:r>
            <a:r>
              <a:rPr lang="en-US" sz="1600" baseline="-25000" dirty="0" smtClean="0"/>
              <a:t>)</a:t>
            </a:r>
            <a:r>
              <a:rPr lang="en-US" sz="1600" dirty="0" smtClean="0"/>
              <a:t> ‑‑X‑‑&gt; </a:t>
            </a:r>
            <a:r>
              <a:rPr lang="en-US" sz="1600" dirty="0" smtClean="0"/>
              <a:t>NaCl</a:t>
            </a:r>
            <a:r>
              <a:rPr lang="en-US" sz="1600" baseline="-25000" dirty="0" smtClean="0"/>
              <a:t>(</a:t>
            </a:r>
            <a:r>
              <a:rPr lang="en-US" sz="1600" baseline="-25000" dirty="0" smtClean="0"/>
              <a:t>aq</a:t>
            </a:r>
            <a:r>
              <a:rPr lang="en-US" sz="1600" baseline="-25000" dirty="0" smtClean="0"/>
              <a:t>)</a:t>
            </a:r>
            <a:r>
              <a:rPr lang="en-US" sz="1600" dirty="0" smtClean="0"/>
              <a:t> + KNO</a:t>
            </a:r>
            <a:r>
              <a:rPr lang="en-US" sz="1600" baseline="-25000" dirty="0" smtClean="0"/>
              <a:t>3(</a:t>
            </a:r>
            <a:r>
              <a:rPr lang="en-US" sz="1600" baseline="-25000" dirty="0" smtClean="0"/>
              <a:t>aq</a:t>
            </a:r>
            <a:r>
              <a:rPr lang="en-US" sz="1600" baseline="-25000" dirty="0" smtClean="0"/>
              <a:t>)</a:t>
            </a:r>
            <a:r>
              <a:rPr lang="en-US" sz="1600" dirty="0" smtClean="0"/>
              <a:t> 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z="1600" dirty="0" smtClean="0"/>
              <a:t> Nothing happens!! Without a driving force there is no change in the solution so we say no reaction has taken place. </a:t>
            </a:r>
          </a:p>
          <a:p>
            <a:pPr eaLnBrk="1" hangingPunct="1">
              <a:buFont typeface="Wingdings 2" pitchFamily="18" charset="2"/>
              <a:buNone/>
            </a:pPr>
            <a:endParaRPr lang="en-US" sz="1600" dirty="0" smtClean="0"/>
          </a:p>
          <a:p>
            <a:pPr eaLnBrk="1" hangingPunct="1">
              <a:buFont typeface="Wingdings 2" pitchFamily="18" charset="2"/>
              <a:buNone/>
            </a:pPr>
            <a:r>
              <a:rPr lang="en-US" sz="1600" dirty="0" smtClean="0"/>
              <a:t>*Note that even though we </a:t>
            </a:r>
            <a:r>
              <a:rPr lang="en-US" sz="1600" u="sng" dirty="0" smtClean="0"/>
              <a:t>can</a:t>
            </a:r>
            <a:r>
              <a:rPr lang="en-US" sz="1600" dirty="0" smtClean="0"/>
              <a:t> write an equation for the reaction, no reaction takes place without a driving force</a:t>
            </a:r>
          </a:p>
          <a:p>
            <a:pPr eaLnBrk="1" hangingPunct="1"/>
            <a:endParaRPr lang="en-US" sz="16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2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92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92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921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Activity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2400" dirty="0" smtClean="0"/>
          </a:p>
          <a:p>
            <a:r>
              <a:rPr lang="en-US" sz="2400" dirty="0" smtClean="0"/>
              <a:t>Invite girl A and boy B to begin dancing. Also, invite a boy C and a girl D as well to the open area in the classroom. Instruct boy C and girl D to also dance. As they dance, explain to the other students that there are now two different products dancing in the classroom. Next, instruct girl A to leave boy B to dance with boy C. Also, instruct boy B to begin dancing with girl D. Explain to the students that another chemical reaction has taken place. A reactant and a reactant have switched into 2 new products. AB + CD-&gt;AC + BD. This is an example of a double replacement reaction. </a:t>
            </a:r>
          </a:p>
          <a:p>
            <a:pPr>
              <a:buFont typeface="Wingdings 2" pitchFamily="18" charset="2"/>
              <a:buNone/>
            </a:pPr>
            <a:endParaRPr lang="en-US" dirty="0" smtClean="0"/>
          </a:p>
          <a:p>
            <a:pPr eaLnBrk="1" hangingPunct="1">
              <a:buFont typeface="Wingdings 2" pitchFamily="18" charset="2"/>
              <a:buNone/>
            </a:pPr>
            <a:endParaRPr lang="en-US" dirty="0" smtClean="0"/>
          </a:p>
          <a:p>
            <a:pPr eaLnBrk="1" hangingPunct="1">
              <a:buFont typeface="Wingdings 2" pitchFamily="18" charset="2"/>
              <a:buNone/>
            </a:pPr>
            <a:endParaRPr lang="en-US" dirty="0" smtClean="0"/>
          </a:p>
          <a:p>
            <a:pPr eaLnBrk="1" hangingPunct="1">
              <a:buFont typeface="Wingdings 2" pitchFamily="18" charset="2"/>
              <a:buNone/>
            </a:pPr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 Cited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057400"/>
            <a:ext cx="8229600" cy="4389437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http://web.ffcj.org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http://www.ih.navy.mil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http://www.mychemistrytutor.com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http://www.marymount.k12.ny.us</a:t>
            </a:r>
            <a:endParaRPr lang="en-US" dirty="0" smtClean="0"/>
          </a:p>
          <a:p>
            <a:r>
              <a:rPr lang="en-US" dirty="0" smtClean="0">
                <a:hlinkClick r:id="rId6"/>
              </a:rPr>
              <a:t>http://www.dartmouth.edu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193</TotalTime>
  <Words>308</Words>
  <Application>Microsoft Office PowerPoint</Application>
  <PresentationFormat>On-screen Show (4:3)</PresentationFormat>
  <Paragraphs>37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Flow</vt:lpstr>
      <vt:lpstr>Double Replacement Reaction</vt:lpstr>
      <vt:lpstr>Double Replacement:</vt:lpstr>
      <vt:lpstr>The Generic Equation of Double Replacement</vt:lpstr>
      <vt:lpstr>   EXAMPLES!</vt:lpstr>
      <vt:lpstr>What happens during a double replacement reaction</vt:lpstr>
      <vt:lpstr>Activity</vt:lpstr>
      <vt:lpstr>Works Cited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Double Replacement Reaction</dc:title>
  <dc:creator>cl12weavern</dc:creator>
  <cp:lastModifiedBy>cl12weavern</cp:lastModifiedBy>
  <cp:revision>27</cp:revision>
  <dcterms:created xsi:type="dcterms:W3CDTF">2009-02-13T16:24:04Z</dcterms:created>
  <dcterms:modified xsi:type="dcterms:W3CDTF">2009-02-19T16:19:32Z</dcterms:modified>
</cp:coreProperties>
</file>